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15"/>
  </p:notesMasterIdLst>
  <p:handoutMasterIdLst>
    <p:handoutMasterId r:id="rId116"/>
  </p:handoutMasterIdLst>
  <p:sldIdLst>
    <p:sldId id="256" r:id="rId2"/>
    <p:sldId id="306" r:id="rId3"/>
    <p:sldId id="307" r:id="rId4"/>
    <p:sldId id="325" r:id="rId5"/>
    <p:sldId id="257" r:id="rId6"/>
    <p:sldId id="263" r:id="rId7"/>
    <p:sldId id="262" r:id="rId8"/>
    <p:sldId id="261" r:id="rId9"/>
    <p:sldId id="331" r:id="rId10"/>
    <p:sldId id="309" r:id="rId11"/>
    <p:sldId id="310" r:id="rId12"/>
    <p:sldId id="311" r:id="rId13"/>
    <p:sldId id="313" r:id="rId14"/>
    <p:sldId id="312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410" r:id="rId27"/>
    <p:sldId id="327" r:id="rId28"/>
    <p:sldId id="412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65" r:id="rId40"/>
    <p:sldId id="345" r:id="rId41"/>
    <p:sldId id="343" r:id="rId42"/>
    <p:sldId id="342" r:id="rId43"/>
    <p:sldId id="346" r:id="rId44"/>
    <p:sldId id="348" r:id="rId45"/>
    <p:sldId id="349" r:id="rId46"/>
    <p:sldId id="350" r:id="rId47"/>
    <p:sldId id="351" r:id="rId48"/>
    <p:sldId id="352" r:id="rId49"/>
    <p:sldId id="366" r:id="rId50"/>
    <p:sldId id="353" r:id="rId51"/>
    <p:sldId id="354" r:id="rId52"/>
    <p:sldId id="355" r:id="rId53"/>
    <p:sldId id="356" r:id="rId54"/>
    <p:sldId id="357" r:id="rId55"/>
    <p:sldId id="358" r:id="rId56"/>
    <p:sldId id="359" r:id="rId57"/>
    <p:sldId id="360" r:id="rId58"/>
    <p:sldId id="364" r:id="rId59"/>
    <p:sldId id="362" r:id="rId60"/>
    <p:sldId id="361" r:id="rId61"/>
    <p:sldId id="363" r:id="rId62"/>
    <p:sldId id="347" r:id="rId63"/>
    <p:sldId id="411" r:id="rId64"/>
    <p:sldId id="328" r:id="rId65"/>
    <p:sldId id="330" r:id="rId66"/>
    <p:sldId id="367" r:id="rId67"/>
    <p:sldId id="368" r:id="rId68"/>
    <p:sldId id="374" r:id="rId69"/>
    <p:sldId id="375" r:id="rId70"/>
    <p:sldId id="373" r:id="rId71"/>
    <p:sldId id="369" r:id="rId72"/>
    <p:sldId id="370" r:id="rId73"/>
    <p:sldId id="371" r:id="rId74"/>
    <p:sldId id="372" r:id="rId75"/>
    <p:sldId id="376" r:id="rId76"/>
    <p:sldId id="378" r:id="rId77"/>
    <p:sldId id="377" r:id="rId78"/>
    <p:sldId id="379" r:id="rId79"/>
    <p:sldId id="380" r:id="rId80"/>
    <p:sldId id="381" r:id="rId81"/>
    <p:sldId id="382" r:id="rId82"/>
    <p:sldId id="383" r:id="rId83"/>
    <p:sldId id="384" r:id="rId84"/>
    <p:sldId id="385" r:id="rId85"/>
    <p:sldId id="386" r:id="rId86"/>
    <p:sldId id="387" r:id="rId87"/>
    <p:sldId id="390" r:id="rId88"/>
    <p:sldId id="388" r:id="rId89"/>
    <p:sldId id="389" r:id="rId90"/>
    <p:sldId id="391" r:id="rId91"/>
    <p:sldId id="392" r:id="rId92"/>
    <p:sldId id="393" r:id="rId93"/>
    <p:sldId id="394" r:id="rId94"/>
    <p:sldId id="395" r:id="rId95"/>
    <p:sldId id="396" r:id="rId96"/>
    <p:sldId id="397" r:id="rId97"/>
    <p:sldId id="398" r:id="rId98"/>
    <p:sldId id="399" r:id="rId99"/>
    <p:sldId id="400" r:id="rId100"/>
    <p:sldId id="401" r:id="rId101"/>
    <p:sldId id="402" r:id="rId102"/>
    <p:sldId id="403" r:id="rId103"/>
    <p:sldId id="413" r:id="rId104"/>
    <p:sldId id="329" r:id="rId105"/>
    <p:sldId id="303" r:id="rId106"/>
    <p:sldId id="301" r:id="rId107"/>
    <p:sldId id="409" r:id="rId108"/>
    <p:sldId id="404" r:id="rId109"/>
    <p:sldId id="408" r:id="rId110"/>
    <p:sldId id="406" r:id="rId111"/>
    <p:sldId id="405" r:id="rId112"/>
    <p:sldId id="302" r:id="rId113"/>
    <p:sldId id="407" r:id="rId11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1" autoAdjust="0"/>
    <p:restoredTop sz="94647" autoAdjust="0"/>
  </p:normalViewPr>
  <p:slideViewPr>
    <p:cSldViewPr>
      <p:cViewPr varScale="1">
        <p:scale>
          <a:sx n="85" d="100"/>
          <a:sy n="85" d="100"/>
        </p:scale>
        <p:origin x="-1200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0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9BC9C-1536-4AEC-A2C8-CADBA4B53458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08190-1A6E-471D-A775-BC0D7C3BE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38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B0832-6C68-4269-9FE1-AC681A3A416A}" type="datetimeFigureOut">
              <a:rPr lang="en-US" smtClean="0"/>
              <a:t>10/30/2016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8E210-4404-49C2-9C33-9B56E36B1D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263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8E210-4404-49C2-9C33-9B56E36B1DB9}" type="slidenum">
              <a:rPr lang="en-US" smtClean="0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024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A0A9830-3F0D-4AE2-B888-2F052E7C993C}" type="slidenum">
              <a:rPr lang="en-US"/>
              <a:pPr/>
              <a:t>105</a:t>
            </a:fld>
            <a:endParaRPr lang="en-US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eaLnBrk="1" hangingPunct="1"/>
            <a:r>
              <a:rPr lang="en-US" i="1" smtClean="0">
                <a:latin typeface="Arial" pitchFamily="34" charset="0"/>
              </a:rPr>
              <a:t>Decoys: </a:t>
            </a:r>
            <a:r>
              <a:rPr lang="en-US" smtClean="0">
                <a:latin typeface="Arial" pitchFamily="34" charset="0"/>
              </a:rPr>
              <a:t>Bird and otter decoys are placed in advance along the shoreline, or released in the water during the drill.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8E210-4404-49C2-9C33-9B56E36B1DB9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261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A0A9830-3F0D-4AE2-B888-2F052E7C993C}" type="slidenum">
              <a:rPr lang="en-US"/>
              <a:pPr/>
              <a:t>108</a:t>
            </a:fld>
            <a:endParaRPr lang="en-US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eaLnBrk="1" hangingPunct="1"/>
            <a:r>
              <a:rPr lang="en-US" i="1" smtClean="0">
                <a:latin typeface="Arial" pitchFamily="34" charset="0"/>
              </a:rPr>
              <a:t>Decoys: </a:t>
            </a:r>
            <a:r>
              <a:rPr lang="en-US" smtClean="0">
                <a:latin typeface="Arial" pitchFamily="34" charset="0"/>
              </a:rPr>
              <a:t>Bird and otter decoys are placed in advance along the shoreline, or released in the water during the drill.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A0A9830-3F0D-4AE2-B888-2F052E7C993C}" type="slidenum">
              <a:rPr lang="en-US"/>
              <a:pPr/>
              <a:t>109</a:t>
            </a:fld>
            <a:endParaRPr lang="en-US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eaLnBrk="1" hangingPunct="1"/>
            <a:r>
              <a:rPr lang="en-US" i="1" smtClean="0">
                <a:latin typeface="Arial" pitchFamily="34" charset="0"/>
              </a:rPr>
              <a:t>Decoys: </a:t>
            </a:r>
            <a:r>
              <a:rPr lang="en-US" smtClean="0">
                <a:latin typeface="Arial" pitchFamily="34" charset="0"/>
              </a:rPr>
              <a:t>Bird and otter decoys are placed in advance along the shoreline, or released in the water during the drill.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8E210-4404-49C2-9C33-9B56E36B1DB9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261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A0A9830-3F0D-4AE2-B888-2F052E7C993C}" type="slidenum">
              <a:rPr lang="en-US"/>
              <a:pPr/>
              <a:t>111</a:t>
            </a:fld>
            <a:endParaRPr lang="en-US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eaLnBrk="1" hangingPunct="1"/>
            <a:r>
              <a:rPr lang="en-US" i="1" smtClean="0">
                <a:latin typeface="Arial" pitchFamily="34" charset="0"/>
              </a:rPr>
              <a:t>Decoys: </a:t>
            </a:r>
            <a:r>
              <a:rPr lang="en-US" smtClean="0">
                <a:latin typeface="Arial" pitchFamily="34" charset="0"/>
              </a:rPr>
              <a:t>Bird and otter decoys are placed in advance along the shoreline, or released in the water during the drill.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8E210-4404-49C2-9C33-9B56E36B1DB9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26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97FE24A-4181-4ABA-A559-B8DE97243539}" type="datetimeFigureOut">
              <a:rPr lang="en-US" smtClean="0"/>
              <a:t>10/30/2016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C83A9F0-7527-424D-830E-89FF6077DD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E24A-4181-4ABA-A559-B8DE97243539}" type="datetimeFigureOut">
              <a:rPr lang="en-US" smtClean="0"/>
              <a:t>10/30/2016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3A9F0-7527-424D-830E-89FF6077DD8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E24A-4181-4ABA-A559-B8DE97243539}" type="datetimeFigureOut">
              <a:rPr lang="en-US" smtClean="0"/>
              <a:t>10/30/2016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C83A9F0-7527-424D-830E-89FF6077DD8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E24A-4181-4ABA-A559-B8DE97243539}" type="datetimeFigureOut">
              <a:rPr lang="en-US" smtClean="0"/>
              <a:t>10/30/2016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3A9F0-7527-424D-830E-89FF6077DD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7FE24A-4181-4ABA-A559-B8DE97243539}" type="datetimeFigureOut">
              <a:rPr lang="en-US" smtClean="0"/>
              <a:t>10/30/2016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C83A9F0-7527-424D-830E-89FF6077DD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E24A-4181-4ABA-A559-B8DE97243539}" type="datetimeFigureOut">
              <a:rPr lang="en-US" smtClean="0"/>
              <a:t>10/30/2016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3A9F0-7527-424D-830E-89FF6077DD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E24A-4181-4ABA-A559-B8DE97243539}" type="datetimeFigureOut">
              <a:rPr lang="en-US" smtClean="0"/>
              <a:t>10/30/2016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3A9F0-7527-424D-830E-89FF6077DD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E24A-4181-4ABA-A559-B8DE97243539}" type="datetimeFigureOut">
              <a:rPr lang="en-US" smtClean="0"/>
              <a:t>10/30/2016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3A9F0-7527-424D-830E-89FF6077DD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E24A-4181-4ABA-A559-B8DE97243539}" type="datetimeFigureOut">
              <a:rPr lang="en-US" smtClean="0"/>
              <a:t>10/30/2016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3A9F0-7527-424D-830E-89FF6077DD8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E24A-4181-4ABA-A559-B8DE97243539}" type="datetimeFigureOut">
              <a:rPr lang="en-US" smtClean="0"/>
              <a:t>10/30/2016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C83A9F0-7527-424D-830E-89FF6077DD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E24A-4181-4ABA-A559-B8DE97243539}" type="datetimeFigureOut">
              <a:rPr lang="en-US" smtClean="0"/>
              <a:t>10/30/2016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3A9F0-7527-424D-830E-89FF6077DD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B97FE24A-4181-4ABA-A559-B8DE97243539}" type="datetimeFigureOut">
              <a:rPr lang="en-US" smtClean="0"/>
              <a:t>10/30/2016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7C83A9F0-7527-424D-830E-89FF6077DD88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1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2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5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8.jpeg"/><Relationship Id="rId4" Type="http://schemas.openxmlformats.org/officeDocument/2006/relationships/image" Target="../media/image297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ved=0ahUKEwjinvLT5f7PAhUE5mMKHV0iCWUQjRwIBw&amp;url=http://en.openei.org/wiki/Alaska_Department_of_Environmental_Conservation&amp;bvm=bv.136811127,d.cGc&amp;psig=AFQjCNHCo-KZKwBGSmuSwBxSkSbl-Kz1Kg&amp;ust=1477788581125491" TargetMode="External"/><Relationship Id="rId3" Type="http://schemas.openxmlformats.org/officeDocument/2006/relationships/image" Target="../media/image41.jpeg"/><Relationship Id="rId7" Type="http://schemas.openxmlformats.org/officeDocument/2006/relationships/image" Target="../media/image1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7.png"/><Relationship Id="rId5" Type="http://schemas.openxmlformats.org/officeDocument/2006/relationships/image" Target="../media/image43.jpeg"/><Relationship Id="rId10" Type="http://schemas.openxmlformats.org/officeDocument/2006/relationships/image" Target="../media/image46.png"/><Relationship Id="rId4" Type="http://schemas.openxmlformats.org/officeDocument/2006/relationships/image" Target="../media/image42.jpeg"/><Relationship Id="rId9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4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17.pn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5.jpeg"/><Relationship Id="rId7" Type="http://schemas.openxmlformats.org/officeDocument/2006/relationships/image" Target="../media/image1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47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4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17.pn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47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17.pn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4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17.pn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www.google.com/url?sa=i&amp;rct=j&amp;q=&amp;esrc=s&amp;source=images&amp;cd=&amp;cad=rja&amp;uact=8&amp;ved=0ahUKEwjinvLT5f7PAhUE5mMKHV0iCWUQjRwIBw&amp;url=http://en.openei.org/wiki/Alaska_Department_of_Environmental_Conservation&amp;bvm=bv.136811127,d.cGc&amp;psig=AFQjCNHCo-KZKwBGSmuSwBxSkSbl-Kz1Kg&amp;ust=1477788581125491" TargetMode="External"/><Relationship Id="rId7" Type="http://schemas.openxmlformats.org/officeDocument/2006/relationships/image" Target="../media/image87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png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png"/><Relationship Id="rId5" Type="http://schemas.openxmlformats.org/officeDocument/2006/relationships/image" Target="../media/image17.png"/><Relationship Id="rId4" Type="http://schemas.openxmlformats.org/officeDocument/2006/relationships/image" Target="../media/image1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16.png"/><Relationship Id="rId4" Type="http://schemas.openxmlformats.org/officeDocument/2006/relationships/image" Target="../media/image16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5" Type="http://schemas.openxmlformats.org/officeDocument/2006/relationships/image" Target="../media/image17.png"/><Relationship Id="rId4" Type="http://schemas.openxmlformats.org/officeDocument/2006/relationships/image" Target="../media/image16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16.png"/><Relationship Id="rId4" Type="http://schemas.openxmlformats.org/officeDocument/2006/relationships/image" Target="../media/image16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16.png"/><Relationship Id="rId4" Type="http://schemas.openxmlformats.org/officeDocument/2006/relationships/image" Target="../media/image17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1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76.jpeg"/><Relationship Id="rId7" Type="http://schemas.openxmlformats.org/officeDocument/2006/relationships/image" Target="../media/image180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7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93.jpeg"/><Relationship Id="rId7" Type="http://schemas.openxmlformats.org/officeDocument/2006/relationships/image" Target="../media/image197.pn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3.jpeg"/><Relationship Id="rId7" Type="http://schemas.openxmlformats.org/officeDocument/2006/relationships/image" Target="../media/image225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com/url?sa=i&amp;rct=j&amp;q=&amp;esrc=s&amp;source=images&amp;cd=&amp;cad=rja&amp;uact=8&amp;ved=0ahUKEwjinvLT5f7PAhUE5mMKHV0iCWUQjRwIBw&amp;url=http://en.openei.org/wiki/Alaska_Department_of_Environmental_Conservation&amp;bvm=bv.136811127,d.cGc&amp;psig=AFQjCNHCo-KZKwBGSmuSwBxSkSbl-Kz1Kg&amp;ust=1477788581125491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224.jpeg"/><Relationship Id="rId9" Type="http://schemas.openxmlformats.org/officeDocument/2006/relationships/image" Target="../media/image3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7" Type="http://schemas.openxmlformats.org/officeDocument/2006/relationships/image" Target="../media/image231.pn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225.jpeg"/><Relationship Id="rId4" Type="http://schemas.openxmlformats.org/officeDocument/2006/relationships/hyperlink" Target="http://www.google.com/url?sa=i&amp;rct=j&amp;q=&amp;esrc=s&amp;source=images&amp;cd=&amp;cad=rja&amp;uact=8&amp;ved=0ahUKEwjinvLT5f7PAhUE5mMKHV0iCWUQjRwIBw&amp;url=http://en.openei.org/wiki/Alaska_Department_of_Environmental_Conservation&amp;bvm=bv.136811127,d.cGc&amp;psig=AFQjCNHCo-KZKwBGSmuSwBxSkSbl-Kz1Kg&amp;ust=1477788581125491" TargetMode="Externa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33.jpeg"/><Relationship Id="rId7" Type="http://schemas.openxmlformats.org/officeDocument/2006/relationships/image" Target="../media/image235.pn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5.jpeg"/><Relationship Id="rId5" Type="http://schemas.openxmlformats.org/officeDocument/2006/relationships/hyperlink" Target="http://www.google.com/url?sa=i&amp;rct=j&amp;q=&amp;esrc=s&amp;source=images&amp;cd=&amp;cad=rja&amp;uact=8&amp;ved=0ahUKEwjinvLT5f7PAhUE5mMKHV0iCWUQjRwIBw&amp;url=http://en.openei.org/wiki/Alaska_Department_of_Environmental_Conservation&amp;bvm=bv.136811127,d.cGc&amp;psig=AFQjCNHCo-KZKwBGSmuSwBxSkSbl-Kz1Kg&amp;ust=1477788581125491" TargetMode="External"/><Relationship Id="rId4" Type="http://schemas.openxmlformats.org/officeDocument/2006/relationships/image" Target="../media/image23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7" Type="http://schemas.openxmlformats.org/officeDocument/2006/relationships/image" Target="../media/image35.pn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7.png"/><Relationship Id="rId5" Type="http://schemas.openxmlformats.org/officeDocument/2006/relationships/image" Target="../media/image225.jpeg"/><Relationship Id="rId4" Type="http://schemas.openxmlformats.org/officeDocument/2006/relationships/hyperlink" Target="http://www.google.com/url?sa=i&amp;rct=j&amp;q=&amp;esrc=s&amp;source=images&amp;cd=&amp;cad=rja&amp;uact=8&amp;ved=0ahUKEwjinvLT5f7PAhUE5mMKHV0iCWUQjRwIBw&amp;url=http://en.openei.org/wiki/Alaska_Department_of_Environmental_Conservation&amp;bvm=bv.136811127,d.cGc&amp;psig=AFQjCNHCo-KZKwBGSmuSwBxSkSbl-Kz1Kg&amp;ust=1477788581125491" TargetMode="Externa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eg"/><Relationship Id="rId3" Type="http://schemas.openxmlformats.org/officeDocument/2006/relationships/image" Target="../media/image239.jpeg"/><Relationship Id="rId7" Type="http://schemas.openxmlformats.org/officeDocument/2006/relationships/hyperlink" Target="http://www.google.com/url?sa=i&amp;rct=j&amp;q=&amp;esrc=s&amp;source=images&amp;cd=&amp;cad=rja&amp;uact=8&amp;ved=0ahUKEwjinvLT5f7PAhUE5mMKHV0iCWUQjRwIBw&amp;url=http://en.openei.org/wiki/Alaska_Department_of_Environmental_Conservation&amp;bvm=bv.136811127,d.cGc&amp;psig=AFQjCNHCo-KZKwBGSmuSwBxSkSbl-Kz1Kg&amp;ust=1477788581125491" TargetMode="External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2.jpeg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4.jpeg"/><Relationship Id="rId7" Type="http://schemas.openxmlformats.org/officeDocument/2006/relationships/image" Target="../media/image248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7.jpeg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Relationship Id="rId9" Type="http://schemas.openxmlformats.org/officeDocument/2006/relationships/image" Target="../media/image4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invLT5f7PAhUE5mMKHV0iCWUQjRwIBw&amp;url=http://en.openei.org/wiki/Alaska_Department_of_Environmental_Conservation&amp;bvm=bv.136811127,d.cGc&amp;psig=AFQjCNHCo-KZKwBGSmuSwBxSkSbl-Kz1Kg&amp;ust=1477788581125491" TargetMode="External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invLT5f7PAhUE5mMKHV0iCWUQjRwIBw&amp;url=http://en.openei.org/wiki/Alaska_Department_of_Environmental_Conservation&amp;bvm=bv.136811127,d.cGc&amp;psig=AFQjCNHCo-KZKwBGSmuSwBxSkSbl-Kz1Kg&amp;ust=1477788581125491" TargetMode="External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2.png"/><Relationship Id="rId4" Type="http://schemas.openxmlformats.org/officeDocument/2006/relationships/image" Target="../media/image22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invLT5f7PAhUE5mMKHV0iCWUQjRwIBw&amp;url=http://en.openei.org/wiki/Alaska_Department_of_Environmental_Conservation&amp;bvm=bv.136811127,d.cGc&amp;psig=AFQjCNHCo-KZKwBGSmuSwBxSkSbl-Kz1Kg&amp;ust=1477788581125491" TargetMode="External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7.png"/><Relationship Id="rId4" Type="http://schemas.openxmlformats.org/officeDocument/2006/relationships/image" Target="../media/image22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260.png"/><Relationship Id="rId4" Type="http://schemas.openxmlformats.org/officeDocument/2006/relationships/image" Target="../media/image259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26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1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1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7" Type="http://schemas.openxmlformats.org/officeDocument/2006/relationships/image" Target="../media/image47.pn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274.jpeg"/><Relationship Id="rId4" Type="http://schemas.openxmlformats.org/officeDocument/2006/relationships/image" Target="../media/image273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1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17.png"/><Relationship Id="rId4" Type="http://schemas.openxmlformats.org/officeDocument/2006/relationships/image" Target="../media/image279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52600"/>
            <a:ext cx="6342404" cy="1757286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Sustainability Practices</a:t>
            </a:r>
            <a:b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Construction and Maintenance Activities of the Trans Alaska Pipeline System: </a:t>
            </a:r>
            <a:br>
              <a:rPr lang="en-US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Fish, Wildlife, and Vegetation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043570"/>
            <a:ext cx="2286000" cy="17572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4343400"/>
            <a:ext cx="6858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 Wilson</a:t>
            </a:r>
          </a:p>
          <a:p>
            <a:pPr algn="r"/>
            <a:r>
              <a:rPr lang="en-US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Resources Program Manager</a:t>
            </a:r>
            <a:endParaRPr lang="en-US" dirty="0" smtClean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Alyeska 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Pipeline Service Company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6134100"/>
            <a:ext cx="9372600" cy="723900"/>
            <a:chOff x="38100" y="6134100"/>
            <a:chExt cx="9105900" cy="7239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" y="6134100"/>
              <a:ext cx="9105900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6135529"/>
              <a:ext cx="1143000" cy="72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868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1"/>
            <a:ext cx="8407893" cy="274319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011872" cy="1054394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Allowing Fish Passage: Culverts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C:\Users\181354\Pictures\Sustainable Potential Photos\Fish\PS1-4 Aug-Sept 2004 03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5943600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3" y="5700764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afs.ak.blm.gov/graphics/images/InterAgencyLogos/DN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405005"/>
            <a:ext cx="1093835" cy="114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pload.wikimedia.org/wikipedia/commons/thumb/1/10/Blm.svg/2000px-Blm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343400"/>
            <a:ext cx="1012825" cy="8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66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 For Major River and Floodplain Projects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G:\90_Day_Temp\Ken Wilson\2016 Sustainability Conference\Vegetation Photos\PS5-6 Oct 2006 0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3775710" cy="2825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:\90_Day_Temp\Ken Wilson\2016 Sustainability Conference\Vegetation Photos\August 2007 1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310" y="3657600"/>
            <a:ext cx="4645025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29" y="5562600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720718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48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 For Major River and Floodplain Projects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153516" y="2133600"/>
            <a:ext cx="7086600" cy="4134803"/>
          </a:xfrm>
          <a:prstGeom prst="rect">
            <a:avLst/>
          </a:prstGeom>
        </p:spPr>
      </p:pic>
      <p:pic>
        <p:nvPicPr>
          <p:cNvPr id="4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508915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876800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93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 For Major River and Floodplain Projects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G:\90_Day_Temp\Ken Wilson\2016 Sustainability Conference\Vegetation Photos\Sept 2007 - Sept 2008 1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016" y="1937657"/>
            <a:ext cx="5943600" cy="4446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965" y="5638800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65" y="4953000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92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057400"/>
            <a:ext cx="8686800" cy="4876800"/>
          </a:xfrm>
        </p:spPr>
        <p:txBody>
          <a:bodyPr>
            <a:normAutofit fontScale="25000" lnSpcReduction="20000"/>
          </a:bodyPr>
          <a:lstStyle/>
          <a:p>
            <a:endParaRPr lang="en-US" sz="6400" dirty="0" smtClean="0"/>
          </a:p>
          <a:p>
            <a:r>
              <a:rPr lang="en-US" sz="6400" b="1" dirty="0" smtClean="0"/>
              <a:t>Know What Vegetation Types and Species are Present</a:t>
            </a:r>
          </a:p>
          <a:p>
            <a:pPr lvl="1"/>
            <a:r>
              <a:rPr lang="en-US" sz="6200" dirty="0" smtClean="0">
                <a:solidFill>
                  <a:srgbClr val="00B050"/>
                </a:solidFill>
              </a:rPr>
              <a:t>Use </a:t>
            </a:r>
            <a:r>
              <a:rPr lang="en-US" sz="6200" dirty="0">
                <a:solidFill>
                  <a:srgbClr val="00B050"/>
                </a:solidFill>
              </a:rPr>
              <a:t>Existing Information in Planning; </a:t>
            </a:r>
            <a:r>
              <a:rPr lang="en-US" sz="6200" dirty="0" smtClean="0">
                <a:solidFill>
                  <a:srgbClr val="00B050"/>
                </a:solidFill>
              </a:rPr>
              <a:t>Conduct Field Surveys</a:t>
            </a:r>
          </a:p>
          <a:p>
            <a:pPr lvl="1"/>
            <a:r>
              <a:rPr lang="en-US" sz="6200" dirty="0" smtClean="0">
                <a:solidFill>
                  <a:srgbClr val="00B050"/>
                </a:solidFill>
              </a:rPr>
              <a:t>Time </a:t>
            </a:r>
            <a:r>
              <a:rPr lang="en-US" sz="6200" dirty="0">
                <a:solidFill>
                  <a:srgbClr val="00B050"/>
                </a:solidFill>
              </a:rPr>
              <a:t>your Project to Avoid Sensitive Periods</a:t>
            </a:r>
          </a:p>
          <a:p>
            <a:r>
              <a:rPr lang="en-US" sz="6400" b="1" dirty="0" smtClean="0">
                <a:solidFill>
                  <a:srgbClr val="FF0000"/>
                </a:solidFill>
              </a:rPr>
              <a:t>Minimize Footprint: less disturbed=less restoration needed</a:t>
            </a:r>
          </a:p>
          <a:p>
            <a:pPr lvl="1"/>
            <a:r>
              <a:rPr lang="en-US" sz="6200" dirty="0" smtClean="0"/>
              <a:t>Plan your traffic patterns</a:t>
            </a:r>
          </a:p>
          <a:p>
            <a:r>
              <a:rPr lang="en-US" sz="6400" b="1" dirty="0" smtClean="0"/>
              <a:t>Use Methods to Protect Vegetative Mat</a:t>
            </a:r>
          </a:p>
          <a:p>
            <a:pPr lvl="1"/>
            <a:r>
              <a:rPr lang="en-US" sz="6200" dirty="0" smtClean="0"/>
              <a:t>Tundra mats, frozen soil, ice roads, brush cutting rather than grubbing</a:t>
            </a:r>
          </a:p>
          <a:p>
            <a:r>
              <a:rPr lang="en-US" sz="6400" b="1" dirty="0" smtClean="0"/>
              <a:t>Use Weed Free Seed and Other Products</a:t>
            </a:r>
          </a:p>
          <a:p>
            <a:pPr lvl="1"/>
            <a:r>
              <a:rPr lang="en-US" sz="6200" dirty="0" smtClean="0"/>
              <a:t>Use Annual Grass Seed instead of Perennial</a:t>
            </a:r>
          </a:p>
          <a:p>
            <a:r>
              <a:rPr lang="en-US" sz="6400" b="1" dirty="0" smtClean="0"/>
              <a:t>Control Erosion and Sedimentation</a:t>
            </a:r>
          </a:p>
          <a:p>
            <a:r>
              <a:rPr lang="en-US" sz="6400" b="1" dirty="0" smtClean="0"/>
              <a:t>Revegetate</a:t>
            </a:r>
          </a:p>
          <a:p>
            <a:pPr lvl="1"/>
            <a:r>
              <a:rPr lang="en-US" sz="6200" dirty="0" smtClean="0"/>
              <a:t>Define Clear Goals and Endpoints in Advance</a:t>
            </a:r>
          </a:p>
          <a:p>
            <a:pPr lvl="1"/>
            <a:r>
              <a:rPr lang="en-US" sz="6200" dirty="0" smtClean="0"/>
              <a:t>Identify the specific techniques required for the site </a:t>
            </a:r>
          </a:p>
          <a:p>
            <a:pPr lvl="1"/>
            <a:r>
              <a:rPr lang="en-US" sz="6200" dirty="0" smtClean="0"/>
              <a:t>Save and re-spread organic soil, use transplants, use cuttings, cover riprap</a:t>
            </a:r>
          </a:p>
          <a:p>
            <a:pPr lvl="1"/>
            <a:r>
              <a:rPr lang="en-US" sz="6200" dirty="0" smtClean="0"/>
              <a:t>Monitor Progress</a:t>
            </a:r>
          </a:p>
          <a:p>
            <a:pPr lvl="1"/>
            <a:endParaRPr lang="en-US" sz="26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Vegetation: summary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9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34200" y="4495800"/>
            <a:ext cx="2133600" cy="1828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of 3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143000" y="1371600"/>
            <a:ext cx="533400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 cap="all" spc="15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HOW We Protect Fish, Wildlife, and habitats:</a:t>
            </a:r>
          </a:p>
          <a:p>
            <a:pPr algn="ctr"/>
            <a:endParaRPr lang="en-US" dirty="0" smtClean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60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</a:t>
            </a:r>
          </a:p>
          <a:p>
            <a:pPr algn="ctr"/>
            <a:endParaRPr lang="en-US" sz="6000" dirty="0" smtClean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(Hint: “You”)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134100"/>
            <a:ext cx="9372600" cy="723900"/>
            <a:chOff x="38100" y="6134100"/>
            <a:chExt cx="9105900" cy="7239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" y="6134100"/>
              <a:ext cx="9105900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6135529"/>
              <a:ext cx="1143000" cy="72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2736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Awareness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C:\Users\184365\AppData\Local\Microsoft\Windows\Temporary Internet Files\Content.IE5\JASQGDW3\thinking-woman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14600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828800"/>
            <a:ext cx="2743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4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IMG_9113_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25706"/>
            <a:ext cx="27813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181354\Pictures\Sustainable Potential Photos\People Stuff\IMG00020-20140514-1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18089"/>
            <a:ext cx="485140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4876800" y="2438400"/>
            <a:ext cx="3886200" cy="268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7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09800"/>
            <a:ext cx="3954463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08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Buy In: Agreed Goals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181354\Pictures\Sustainable Potential Photos\People Stuff\P52900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08" y="1981200"/>
            <a:ext cx="325727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81354\Pictures\Sustainable Potential Photos\People Stuff\P8250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530" y="2587340"/>
            <a:ext cx="4373783" cy="328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3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Buy In: Agreed Goals</a:t>
            </a:r>
            <a:b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 the Site when planning!</a:t>
            </a:r>
            <a:endParaRPr lang="en-US" sz="36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181354\Pictures\Sustainable Potential Photos\People Stuff\P52900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08" y="1981200"/>
            <a:ext cx="325727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81354\Pictures\Sustainable Potential Photos\People Stuff\P8250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530" y="2587340"/>
            <a:ext cx="4373783" cy="328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75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1"/>
            <a:ext cx="8407893" cy="274319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011872" cy="1054394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Allowing Fish Passage: Culverts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C:\Users\181354\Pictures\Sustainable Potential Photos\Fish\MVC-367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403860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181354\Pictures\Sustainable Potential Photos\Fish\MVC-361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43300"/>
            <a:ext cx="3722901" cy="294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3" y="5700764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66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054394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Talking out the specifics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C:\Users\181354\Pictures\Sustainable Potential Photos\People Stuff\8-16-06 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4998"/>
            <a:ext cx="6248400" cy="467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69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 Work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181354\Pictures\Sustainable Potential Photos\People Stuff\P825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66938"/>
            <a:ext cx="3021551" cy="402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81354\Pictures\Sustainable Potential Photos\People Stuff\P82600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33600"/>
            <a:ext cx="3046552" cy="406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48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181354\Pictures\Sustainable Potential Photos\People Stuff\IMG-20140322-00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02" y="1709055"/>
            <a:ext cx="3815612" cy="28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054394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Recognition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181354\Pictures\Sustainable Potential Photos\People Stuff\anc60w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09057"/>
            <a:ext cx="4103914" cy="27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81354\Pictures\Sustainable Potential Photos\People Stuff\at5WEBFINAL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01506"/>
            <a:ext cx="4354286" cy="29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1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0793" y="5105400"/>
            <a:ext cx="7811013" cy="816664"/>
          </a:xfrm>
        </p:spPr>
        <p:txBody>
          <a:bodyPr>
            <a:normAutofit fontScale="25000" lnSpcReduction="20000"/>
          </a:bodyPr>
          <a:lstStyle/>
          <a:p>
            <a:endParaRPr lang="en-US" sz="2800" dirty="0" smtClean="0"/>
          </a:p>
          <a:p>
            <a:r>
              <a:rPr lang="en-US" sz="21600" b="1" i="1" dirty="0" smtClean="0"/>
              <a:t>It’s in Your Hands</a:t>
            </a:r>
            <a:endParaRPr lang="en-US" sz="21600" b="1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towards a sustainable future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45043"/>
            <a:ext cx="2438400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G:\90_Day_Temp\Ken Wilson\2016 Sustainability Conference\Vegetation Photos\August 2007 1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7" y="1752600"/>
            <a:ext cx="3124200" cy="2215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181354\Pictures\Sustainable Potential Photos\Fish\2010 1st download 08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925" y="1981200"/>
            <a:ext cx="3124200" cy="25580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0" y="6134100"/>
            <a:ext cx="9372600" cy="723900"/>
            <a:chOff x="38100" y="6134100"/>
            <a:chExt cx="9105900" cy="7239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" y="6134100"/>
              <a:ext cx="9105900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6135529"/>
              <a:ext cx="1143000" cy="72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183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1"/>
            <a:ext cx="8407893" cy="274319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011872" cy="1054394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Allowing Fish Passage: Culverts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C:\Users\181354\Pictures\Sustainable Potential Photos\Fish\MVC-364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39624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181354\Pictures\Sustainable Potential Photos\Fish\PS8-9 ROW Visit Oct 2004 0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3566160" cy="2864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3" y="5700764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83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1"/>
            <a:ext cx="8407893" cy="274319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011872" cy="1054394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Allowing Fish Passage: Culverts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C:\Users\181354\Pictures\Sustainable Potential Photos\Fish\8-16-06 1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9" y="5058092"/>
            <a:ext cx="1962310" cy="1495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181354\Pictures\Sustainable Potential Photos\Fish\8-16-06 09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4195445" cy="313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181354\Pictures\Sustainable Potential Photos\Fish\8-16-06 1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73936"/>
            <a:ext cx="2661534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181354\Pictures\Sustainable Potential Photos\Fish\8-16-06 1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23815"/>
            <a:ext cx="2070290" cy="1429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181354\Pictures\Sustainable Potential Photos\Fish\8-16-06 10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962401"/>
            <a:ext cx="3807244" cy="267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381" y="1791866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alaska department of environmental conservation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678" y="1796734"/>
            <a:ext cx="620259" cy="86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afs.ak.blm.gov/graphics/images/InterAgencyLogos/DN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666" y="2819317"/>
            <a:ext cx="721140" cy="75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178" y="2937346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48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1"/>
            <a:ext cx="8407893" cy="274319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011872" cy="1054394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Allowing Fish Passage: Culverts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C:\Users\181354\Pictures\Sustainable Potential Photos\Fish\IMG-20140813-0056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331845" cy="4442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181354\Pictures\Sustainable Potential Photos\Fish\8-16-06 07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652" y="1676400"/>
            <a:ext cx="293243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181354\Pictures\Sustainable Potential Photos\Fish\2009 Summer 2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62400"/>
            <a:ext cx="3411220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90" y="2495256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afs.ak.blm.gov/graphics/images/InterAgencyLogos/DN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931" y="1692473"/>
            <a:ext cx="730615" cy="76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590" y="3350041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5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1"/>
            <a:ext cx="8407893" cy="274319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011872" cy="1054394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Allowing Fish Passage: Culverts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C:\Users\181354\Pictures\Sustainable Potential Photos\Fish\PS5 Area Streams June 04 0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799"/>
            <a:ext cx="4191000" cy="3325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181354\Pictures\Sustainable Potential Photos\Fish\PS5 Area Streams June 04 0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3657600"/>
            <a:ext cx="3907948" cy="291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3" y="5700764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86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1"/>
            <a:ext cx="8407893" cy="274319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011872" cy="1054394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Allowing Fish Passage: Low Water Crossings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C:\Users\181354\Pictures\Sustainable Potential Photos\Fish\2009 Summer 38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2452370" cy="18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181354\Pictures\Sustainable Potential Photos\Fish\P101009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339" y="2094366"/>
            <a:ext cx="2752725" cy="205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181354\Pictures\Sustainable Potential Photos\Fish\P826006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119" y="2114867"/>
            <a:ext cx="2776220" cy="3700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181354\Pictures\Sustainable Potential Photos\Fish\8-16-06 00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47489"/>
            <a:ext cx="3259455" cy="243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181354\Pictures\Sustainable Potential Photos\Fish\8-16-06 01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339" y="4419600"/>
            <a:ext cx="3032057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504" y="5815012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73130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1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1"/>
            <a:ext cx="8407893" cy="274319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011872" cy="1054394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Allowing Fish Passage: Low Water Crossings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C:\Users\181354\Pictures\Sustainable Potential Photos\Fish\Ruby Creek 0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21748"/>
            <a:ext cx="319087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:\Users\181354\Pictures\Sustainable Potential Photos\Fish\tot_scop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76713"/>
            <a:ext cx="3034665" cy="203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3369945" cy="252603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7" name="Picture 16" descr="C:\Users\181354\Pictures\Sustainable Potential Photos\Fish\August 2007 1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782" y="1830705"/>
            <a:ext cx="2759710" cy="206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50" y="5703511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43" y="5055088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67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1"/>
            <a:ext cx="8407893" cy="274319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011872" cy="1054394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Allowing Fish Passage: Bridges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C:\Users\181354\Pictures\Sustainable Potential Photos\Fish\P10204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4419600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181354\Pictures\Sustainable Potential Photos\Fish\P10100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146" y="1828800"/>
            <a:ext cx="3058254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181354\Pictures\Sustainable Potential Photos\Fish\P1010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146" y="4419600"/>
            <a:ext cx="3058254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3" y="5700764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uscgnews.com/clients/4007/5821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850371"/>
            <a:ext cx="915213" cy="58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858882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14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1"/>
            <a:ext cx="8407893" cy="274319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011872" cy="1054394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Allowing Fish Passage: Stream Geometry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380318"/>
              </p:ext>
            </p:extLst>
          </p:nvPr>
        </p:nvGraphicFramePr>
        <p:xfrm>
          <a:off x="5349138" y="1827695"/>
          <a:ext cx="3185262" cy="1958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r:id="rId3" imgW="7201905" imgH="4428571" progId="">
                  <p:embed/>
                </p:oleObj>
              </mc:Choice>
              <mc:Fallback>
                <p:oleObj r:id="rId3" imgW="7201905" imgH="4428571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9138" y="1827695"/>
                        <a:ext cx="3185262" cy="19584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" y="3581400"/>
            <a:ext cx="4494711" cy="3140529"/>
          </a:xfrm>
          <a:prstGeom prst="rect">
            <a:avLst/>
          </a:prstGeom>
        </p:spPr>
      </p:pic>
      <p:pic>
        <p:nvPicPr>
          <p:cNvPr id="13" name="Picture 12" descr="C:\Users\181354\Pictures\Sustainable Potential Photos\Fish\178.80-Oskar'sEddy-08_01_2003-falls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1718610"/>
            <a:ext cx="2666455" cy="1710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181354\Pictures\Sustainable Potential Photos\Fish\134.33-EdCreek-08_02_2003-falls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97655"/>
            <a:ext cx="3119755" cy="234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43" y="1783192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43" y="2869188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90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57600" y="1905001"/>
            <a:ext cx="5105400" cy="4834129"/>
          </a:xfrm>
        </p:spPr>
        <p:txBody>
          <a:bodyPr>
            <a:normAutofit fontScale="92500" lnSpcReduction="20000"/>
          </a:bodyPr>
          <a:lstStyle/>
          <a:p>
            <a:endParaRPr lang="en-US" sz="2800" dirty="0" smtClean="0"/>
          </a:p>
          <a:p>
            <a:r>
              <a:rPr lang="en-US" sz="2800" b="1" i="1" dirty="0"/>
              <a:t>Sustainability</a:t>
            </a:r>
            <a:r>
              <a:rPr lang="en-US" sz="2800" dirty="0"/>
              <a:t> is a broad term </a:t>
            </a:r>
            <a:r>
              <a:rPr lang="en-US" sz="2800" dirty="0" smtClean="0"/>
              <a:t>describing: </a:t>
            </a:r>
            <a:r>
              <a:rPr lang="en-US" sz="2800" b="1" i="1" dirty="0"/>
              <a:t>a desire to carry out activities without depleting resources or having harmful </a:t>
            </a:r>
            <a:r>
              <a:rPr lang="en-US" sz="2800" b="1" i="1" dirty="0" smtClean="0"/>
              <a:t>impacts. </a:t>
            </a:r>
          </a:p>
          <a:p>
            <a:endParaRPr lang="en-US" sz="2800" b="1" i="1" dirty="0" smtClean="0"/>
          </a:p>
          <a:p>
            <a:r>
              <a:rPr lang="en-US" sz="2800" dirty="0" smtClean="0"/>
              <a:t>Defined </a:t>
            </a:r>
            <a:r>
              <a:rPr lang="en-US" sz="2800" dirty="0"/>
              <a:t>by the </a:t>
            </a:r>
            <a:r>
              <a:rPr lang="en-US" sz="2800" dirty="0" err="1"/>
              <a:t>Brundtland</a:t>
            </a:r>
            <a:r>
              <a:rPr lang="en-US" sz="2800" dirty="0"/>
              <a:t> Commission as </a:t>
            </a:r>
            <a:r>
              <a:rPr lang="en-US" sz="2800" b="1" i="1" dirty="0" smtClean="0"/>
              <a:t>“meeting </a:t>
            </a:r>
            <a:r>
              <a:rPr lang="en-US" sz="2800" b="1" i="1" dirty="0"/>
              <a:t>the needs of the present without compromising the ability of future generations to meet their own needs</a:t>
            </a:r>
            <a:r>
              <a:rPr lang="en-US" sz="2800" b="1" i="1" dirty="0" smtClean="0"/>
              <a:t>.”</a:t>
            </a:r>
            <a:endParaRPr lang="en-US" sz="2800" b="1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towards a sustainable future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C:\Users\181354\AppData\Local\Microsoft\Windows\Temporary Internet Files\Content.Outlook\GP10QGAN\IMG_51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1752600"/>
            <a:ext cx="6705600" cy="4887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181354\Pictures\Sustainable Potential Photos\Fish\PWS Aug 2004 0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146" y="1273609"/>
            <a:ext cx="3754120" cy="281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1"/>
            <a:ext cx="8407893" cy="274319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869" y="304800"/>
            <a:ext cx="8011872" cy="1054394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Maintaining Fish Habitat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C:\Users\181354\Pictures\Sustainable Potential Photos\Fish\PWS Aug 2004 0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4927600" cy="369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181354\Pictures\Sustainable Potential Photos\Fish\PWS Aug 2004 0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3996"/>
            <a:ext cx="4721860" cy="354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3" y="5700764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www.ibsscorp.com/wp-content/uploads/2012/12/NOAA-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700764"/>
            <a:ext cx="822325" cy="8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858882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42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1"/>
            <a:ext cx="8407893" cy="274319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869" y="304800"/>
            <a:ext cx="8011872" cy="1054394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Maintaining Fish Habitat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C:\Users\181354\Pictures\Sustainable Potential Photos\Fish\8-16-06 07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57400"/>
            <a:ext cx="5943600" cy="4447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3" y="5700764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63" y="5144469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5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1"/>
            <a:ext cx="8407893" cy="274319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869" y="304800"/>
            <a:ext cx="8011872" cy="1054394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Maintaining Fish Habitat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C:\Users\181354\Pictures\Sustainable Potential Photos\Fish\Allison #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4425"/>
            <a:ext cx="2792188" cy="20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181354\Pictures\Sustainable Potential Photos\Fish\Allison #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6200"/>
            <a:ext cx="3528513" cy="259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181354\Pictures\Sustainable Potential Photos\Fish\Allison #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632" y="2209800"/>
            <a:ext cx="4690645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791200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afs.ak.blm.gov/graphics/images/InterAgencyLogos/DN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76" y="5800109"/>
            <a:ext cx="789035" cy="82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847" y="5961524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5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1"/>
            <a:ext cx="8407893" cy="274319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869" y="304800"/>
            <a:ext cx="8011872" cy="1054394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Maintaining Fish Habitat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C:\Users\181354\Pictures\Sustainable Potential Photos\Fish\Allison #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10067"/>
            <a:ext cx="5798503" cy="474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00764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590" y="5117575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12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1"/>
            <a:ext cx="8407893" cy="274319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869" y="304800"/>
            <a:ext cx="8011872" cy="1054394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Maintaining Fish Habitat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C:\Users\181354\Pictures\Sustainable Potential Photos\Fish\DSCF050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2648426"/>
            <a:ext cx="434340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181354\Pictures\Sustainable Potential Photos\Fish\DSCF053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667" y="2362200"/>
            <a:ext cx="4224609" cy="29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715000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880685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37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181354\Pictures\Sustainable Potential Photos\Fish\Road Casing #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513" y="4132061"/>
            <a:ext cx="3462020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1"/>
            <a:ext cx="8407893" cy="274319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869" y="304800"/>
            <a:ext cx="8011872" cy="1054394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Water Quality</a:t>
            </a:r>
            <a:endParaRPr lang="en-US" sz="36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Image result for alaska department of environmental conserva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690822"/>
            <a:ext cx="567762" cy="79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181354\Pictures\Sustainable Potential Photos\Fish\Road Casing PLMP 24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78000"/>
            <a:ext cx="3416300" cy="33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181354\Pictures\Sustainable Potential Photos\Fish\P622011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95076" y="1969435"/>
            <a:ext cx="2251710" cy="168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181354\Pictures\Sustainable Potential Photos\Fish\P622011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1539" y="2045134"/>
            <a:ext cx="2385060" cy="178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3" y="5700764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afs.ak.blm.gov/graphics/images/InterAgencyLogos/DN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59" y="5772422"/>
            <a:ext cx="660991" cy="69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96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876800"/>
          </a:xfrm>
        </p:spPr>
        <p:txBody>
          <a:bodyPr>
            <a:normAutofit fontScale="25000" lnSpcReduction="20000"/>
          </a:bodyPr>
          <a:lstStyle/>
          <a:p>
            <a:endParaRPr lang="en-US" sz="6400" dirty="0" smtClean="0"/>
          </a:p>
          <a:p>
            <a:r>
              <a:rPr lang="en-US" sz="6400" b="1" dirty="0" smtClean="0"/>
              <a:t>Know What Fish Species are Present</a:t>
            </a:r>
          </a:p>
          <a:p>
            <a:pPr lvl="1"/>
            <a:r>
              <a:rPr lang="en-US" sz="6200" dirty="0" smtClean="0"/>
              <a:t>Use </a:t>
            </a:r>
            <a:r>
              <a:rPr lang="en-US" sz="6200" dirty="0"/>
              <a:t>Existing Information in Planning; </a:t>
            </a:r>
            <a:r>
              <a:rPr lang="en-US" sz="6200" dirty="0" smtClean="0"/>
              <a:t>Conduct Field Surveys if Needed</a:t>
            </a:r>
          </a:p>
          <a:p>
            <a:pPr lvl="1"/>
            <a:r>
              <a:rPr lang="en-US" sz="6200" dirty="0"/>
              <a:t>Time your Project to Avoid Sensitive Periods</a:t>
            </a:r>
          </a:p>
          <a:p>
            <a:r>
              <a:rPr lang="en-US" sz="6400" b="1" dirty="0" smtClean="0"/>
              <a:t>Protect Fish from Direct Harm</a:t>
            </a:r>
          </a:p>
          <a:p>
            <a:pPr lvl="1"/>
            <a:r>
              <a:rPr lang="en-US" sz="6400" dirty="0" smtClean="0"/>
              <a:t>Follow Blasting </a:t>
            </a:r>
            <a:r>
              <a:rPr lang="en-US" sz="6400" dirty="0"/>
              <a:t>Standards</a:t>
            </a:r>
          </a:p>
          <a:p>
            <a:pPr lvl="1"/>
            <a:r>
              <a:rPr lang="en-US" sz="6400" dirty="0" smtClean="0"/>
              <a:t>Use Screened </a:t>
            </a:r>
            <a:r>
              <a:rPr lang="en-US" sz="6400" dirty="0"/>
              <a:t>Water Intakes</a:t>
            </a:r>
          </a:p>
          <a:p>
            <a:pPr lvl="1"/>
            <a:r>
              <a:rPr lang="en-US" sz="6400" dirty="0"/>
              <a:t>Prevent </a:t>
            </a:r>
            <a:r>
              <a:rPr lang="en-US" sz="6400" dirty="0" smtClean="0"/>
              <a:t>Stranding: capture and remove fish from isolated work areas, provide bypass structures</a:t>
            </a:r>
            <a:endParaRPr lang="en-US" sz="6400" dirty="0"/>
          </a:p>
          <a:p>
            <a:pPr lvl="1"/>
            <a:r>
              <a:rPr lang="en-US" sz="6400" dirty="0"/>
              <a:t>Avoid French Draining</a:t>
            </a:r>
          </a:p>
          <a:p>
            <a:r>
              <a:rPr lang="en-US" sz="6400" b="1" dirty="0" smtClean="0">
                <a:solidFill>
                  <a:srgbClr val="FF0000"/>
                </a:solidFill>
              </a:rPr>
              <a:t>Allow Fish Passage</a:t>
            </a:r>
          </a:p>
          <a:p>
            <a:pPr lvl="1"/>
            <a:r>
              <a:rPr lang="en-US" sz="6400" dirty="0" smtClean="0"/>
              <a:t>Ensure Proper installation of Drainage Structures</a:t>
            </a:r>
          </a:p>
          <a:p>
            <a:pPr lvl="1"/>
            <a:r>
              <a:rPr lang="en-US" sz="6400" dirty="0" smtClean="0"/>
              <a:t>Conduct Surveillance and Maintenance throughout life of Drainage Structure</a:t>
            </a:r>
          </a:p>
          <a:p>
            <a:pPr lvl="1"/>
            <a:r>
              <a:rPr lang="en-US" sz="6400" dirty="0" smtClean="0"/>
              <a:t>Understand the Impact of Channel Geometry Upstream and Downstream of Work Area</a:t>
            </a:r>
          </a:p>
          <a:p>
            <a:r>
              <a:rPr lang="en-US" sz="6400" b="1" dirty="0" smtClean="0">
                <a:solidFill>
                  <a:srgbClr val="FF0000"/>
                </a:solidFill>
              </a:rPr>
              <a:t>Maintain Fish Habitat</a:t>
            </a:r>
          </a:p>
          <a:p>
            <a:pPr lvl="1"/>
            <a:r>
              <a:rPr lang="en-US" sz="6400" dirty="0" smtClean="0"/>
              <a:t>Protect Spawning and Overwintering Habitats</a:t>
            </a:r>
          </a:p>
          <a:p>
            <a:pPr lvl="1"/>
            <a:r>
              <a:rPr lang="en-US" sz="6400" dirty="0" smtClean="0"/>
              <a:t>Maintain Rearing and Migration Areas</a:t>
            </a:r>
            <a:endParaRPr lang="en-US" sz="6400" dirty="0" smtClean="0"/>
          </a:p>
          <a:p>
            <a:pPr lvl="1"/>
            <a:r>
              <a:rPr lang="en-US" sz="6400" dirty="0" smtClean="0"/>
              <a:t>Use Habitat Restoration Methods for Disturbed Areas</a:t>
            </a:r>
            <a:endParaRPr lang="en-US" sz="6400" dirty="0" smtClean="0"/>
          </a:p>
          <a:p>
            <a:r>
              <a:rPr lang="en-US" sz="6400" b="1" dirty="0" smtClean="0"/>
              <a:t>Protect Water Quality</a:t>
            </a:r>
          </a:p>
          <a:p>
            <a:pPr lvl="1"/>
            <a:r>
              <a:rPr lang="en-US" sz="6400" dirty="0" smtClean="0"/>
              <a:t>Comply with State Water Quality Standards</a:t>
            </a:r>
          </a:p>
          <a:p>
            <a:pPr lvl="1"/>
            <a:r>
              <a:rPr lang="en-US" sz="6400" dirty="0" smtClean="0"/>
              <a:t>Utilize Proper Stormwater and Erosion Control Methods</a:t>
            </a:r>
          </a:p>
          <a:p>
            <a:pPr lvl="1"/>
            <a:endParaRPr lang="en-US" sz="26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fish: summary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995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30325" y="4667964"/>
            <a:ext cx="2133600" cy="1828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of 3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C:\Users\181354\Pictures\Sustainable Potential Photos\Wildlife\Kittiwakes June 13, 2007 0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74" y="1752600"/>
            <a:ext cx="5181600" cy="40062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952500" y="33846"/>
            <a:ext cx="51054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 cap="all" spc="15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We Ensure there is abundant wildlife for Future Generations</a:t>
            </a:r>
            <a:endParaRPr lang="en-US" sz="28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 descr="C:\Users\184365\AppData\Local\Microsoft\Windows\Temporary Internet Files\Content.IE5\JASQGDW3\question-mark-in-a-blue-circle-8959-large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25" y="60314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6134100"/>
            <a:ext cx="9372600" cy="723900"/>
            <a:chOff x="38100" y="6134100"/>
            <a:chExt cx="9105900" cy="7239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" y="6134100"/>
              <a:ext cx="9105900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6135529"/>
              <a:ext cx="1143000" cy="72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881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</a:t>
            </a:r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Wildlife: </a:t>
            </a:r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Knowing what’s there 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838" y="1759433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181354\AppData\Local\Microsoft\Windows\Temporary Internet Files\Content.Word\FullSizeRende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828800"/>
            <a:ext cx="22860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81409"/>
            <a:ext cx="3081106" cy="189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0" y="3623911"/>
            <a:ext cx="2554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http://www.asgdc.state.ak.us/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6" y="2487680"/>
            <a:ext cx="2231183" cy="86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551" y="2697399"/>
            <a:ext cx="1117199" cy="121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439750"/>
            <a:ext cx="2476851" cy="21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5560541"/>
            <a:ext cx="259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http://www.adfg.alaska.gov/index.cfm?adfg=maps.main</a:t>
            </a: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80469"/>
            <a:ext cx="2210827" cy="211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449" y="4038600"/>
            <a:ext cx="2993280" cy="225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269476" y="6298510"/>
            <a:ext cx="38851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https://alaskafisheries.noaa.gov/mapping/esa/</a:t>
            </a:r>
          </a:p>
        </p:txBody>
      </p:sp>
    </p:spTree>
    <p:extLst>
      <p:ext uri="{BB962C8B-B14F-4D97-AF65-F5344CB8AC3E}">
        <p14:creationId xmlns:p14="http://schemas.microsoft.com/office/powerpoint/2010/main" val="343788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Avoid Attracting or Entrapping Wildlife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 descr="C:\Users\181354\Pictures\Sustainable Potential Photos\Wildlife\IMG-20141006-006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3801110" cy="28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181354\Pictures\Sustainable Potential Photos\Wildlife\bear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828800"/>
            <a:ext cx="1463040" cy="195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181354\Pictures\Sustainable Potential Photos\Wildlife\Air Log Bea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86200"/>
            <a:ext cx="3901440" cy="292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181354\Pictures\Sustainable Potential Photos\Wildlife\bear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70681"/>
            <a:ext cx="1463040" cy="195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181354\Pictures\Sustainable Potential Photos\Wildlife\VTObear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4058920" cy="2790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676400"/>
            <a:ext cx="8382000" cy="2247844"/>
          </a:xfrm>
        </p:spPr>
        <p:txBody>
          <a:bodyPr>
            <a:normAutofit fontScale="77500" lnSpcReduction="20000"/>
          </a:bodyPr>
          <a:lstStyle/>
          <a:p>
            <a:endParaRPr lang="en-US" sz="2800" dirty="0" smtClean="0"/>
          </a:p>
          <a:p>
            <a:r>
              <a:rPr lang="en-US" sz="2800" dirty="0" smtClean="0"/>
              <a:t>If you care about future generations, than you care about sustainability.</a:t>
            </a:r>
          </a:p>
          <a:p>
            <a:r>
              <a:rPr lang="en-US" sz="2800" dirty="0" smtClean="0"/>
              <a:t>What can you do in your present job role to minimize the ecological footprint of your activities?</a:t>
            </a:r>
          </a:p>
          <a:p>
            <a:r>
              <a:rPr lang="en-US" sz="2800" dirty="0" smtClean="0"/>
              <a:t>The Take Home: Can you </a:t>
            </a:r>
            <a:r>
              <a:rPr lang="en-US" sz="2800" b="1" i="1" dirty="0" smtClean="0"/>
              <a:t>do</a:t>
            </a:r>
            <a:r>
              <a:rPr lang="en-US" sz="2800" dirty="0" smtClean="0"/>
              <a:t> your job </a:t>
            </a:r>
            <a:r>
              <a:rPr lang="en-US" sz="2800" b="1" i="1" dirty="0" smtClean="0"/>
              <a:t>and</a:t>
            </a:r>
            <a:r>
              <a:rPr lang="en-US" sz="2800" dirty="0" smtClean="0"/>
              <a:t> protect what we love about Alaska?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Objective: inspiration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3962400"/>
            <a:ext cx="10363200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Avoid Attracting or Entrapping Wildlife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12" descr="C:\Users\181354\Pictures\Sustainable Potential Photos\Wildlife\Busstop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3886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181354\Pictures\Sustainable Potential Photos\Wildlife\Bears Boarding B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65281"/>
            <a:ext cx="3997319" cy="299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45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Never allow them access to food or waste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2057400"/>
            <a:ext cx="591312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2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Avoid Attracting or Entrapping Wildlife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 descr="C:\Users\181354\Pictures\Sustainable Potential Photos\Wildlife\2009 Summer 3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4038600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181354\Pictures\Sustainable Potential Photos\Wildlife\2009 Summer 3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38041"/>
            <a:ext cx="4103370" cy="3070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59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Exclude unwanted Wildlife</a:t>
            </a:r>
          </a:p>
        </p:txBody>
      </p:sp>
      <p:pic>
        <p:nvPicPr>
          <p:cNvPr id="5" name="Picture 4" descr="C:\Users\181354\Pictures\Sustainable Potential Photos\Wildlife\VMT June 2005 0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3495675" cy="262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181354\Pictures\Sustainable Potential Photos\Wildlife\10 Kittiwakes flocking around Berth 3 6-20-201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4267200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02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Exclude unwanted Wildlife</a:t>
            </a:r>
          </a:p>
        </p:txBody>
      </p:sp>
      <p:pic>
        <p:nvPicPr>
          <p:cNvPr id="6" name="Picture 5" descr="C:\Users\181354\Pictures\Sustainable Potential Photos\Wildlife\2009 Summer 30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64773"/>
            <a:ext cx="3869055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181354\Pictures\Sustainable Potential Photos\Wildlife\IMG_10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60668"/>
            <a:ext cx="2438400" cy="179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181354\Pictures\Sustainable Potential Photos\Wildlife\IMG_109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40386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181354\Pictures\Sustainable Potential Photos\Wildlife\bird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741" y="4896971"/>
            <a:ext cx="2286000" cy="171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8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Exclude unwanted Wildlife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6" descr="C:\Users\181354\Pictures\Sustainable Potential Photos\Wildlife\14 Kittiwakes nesting on Berth 4 showing bird slides 6-20-20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28800"/>
            <a:ext cx="6934200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181354\Pictures\Sustainable Potential Photos\Wildlife\IMG_108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0"/>
            <a:ext cx="3253740" cy="243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97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Exclude unwanted Wildlife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 descr="C:\Users\181354\Pictures\Sustainable Potential Photos\Wildlife\P Bear &amp; Fenc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5715000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181354\AppData\Local\Microsoft\Windows\Temporary Internet Files\Content.Outlook\GP10QGAN\2000px-US-FishAndWildlifeService-Logo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486400"/>
            <a:ext cx="857346" cy="102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30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Exclude unwanted Wildlife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 descr="C:\Users\181354\Pictures\Sustainable Potential Photos\Wildlife\P Bear Under Fenc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52578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181354\AppData\Local\Microsoft\Windows\Temporary Internet Files\Content.Outlook\GP10QGAN\2000px-US-FishAndWildlifeService-Logo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486400"/>
            <a:ext cx="857346" cy="102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24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Exclude unwanted Wildlife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 descr="C:\Users\181354\Pictures\Sustainable Potential Photos\Wildlife\P Bear &amp; Gat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57400"/>
            <a:ext cx="5715000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181354\AppData\Local\Microsoft\Windows\Temporary Internet Files\Content.Outlook\GP10QGAN\2000px-US-FishAndWildlifeService-Logo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486400"/>
            <a:ext cx="857346" cy="102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1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Exclude unwanted Wildlife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3" y="5700764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57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0" y="4724400"/>
            <a:ext cx="2133600" cy="1828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of 3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990600" y="381000"/>
            <a:ext cx="51054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 cap="all" spc="15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We Ensure there are abundant Fish for Future Generations</a:t>
            </a:r>
            <a:endParaRPr lang="en-US" sz="28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C:\Users\181354\Pictures\Sustainable Potential Photos\Fish\2010 1st download 08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98" y="1981200"/>
            <a:ext cx="4953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C:\Users\184365\AppData\Local\Microsoft\Windows\Temporary Internet Files\Content.IE5\JASQGDW3\question-mark-in-a-blue-circle-8959-large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25" y="60314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6134100"/>
            <a:ext cx="9372600" cy="723900"/>
            <a:chOff x="38100" y="6134100"/>
            <a:chExt cx="9105900" cy="7239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" y="6134100"/>
              <a:ext cx="9105900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6135529"/>
              <a:ext cx="1143000" cy="72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345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181354\Pictures\Sustainable Potential Photos\Wildlife\IMG_9131_JPG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977" y="3391964"/>
            <a:ext cx="2121853" cy="31823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Make them go away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 descr="C:\Users\181354\Pictures\Sustainable Potential Photos\Wildlife\DSC006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3668395" cy="2750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181354\Pictures\Sustainable Potential Photos\Wildlife\DSC006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2590799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181354\Pictures\Sustainable Potential Photos\Wildlife\IMG_9134_JPG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724400"/>
            <a:ext cx="3352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3" y="5700764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63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Make them go away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 descr="C:\Users\181354\Pictures\Sustainable Potential Photos\Wildlife\2010-2011 1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81200"/>
            <a:ext cx="5486400" cy="434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17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Make them go away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 descr="C:\Users\181354\Pictures\Sustainable Potential Photos\Wildlife\2010-2011 1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3223895" cy="2412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181354\Pictures\Sustainable Potential Photos\Wildlife\2010-2011 1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28857"/>
            <a:ext cx="3573145" cy="240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918" y="1752600"/>
            <a:ext cx="968809" cy="96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:\Users\181354\Pictures\Sustainable Potential Photos\Wildlife\2010-2011 13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139" y="4648200"/>
            <a:ext cx="3733800" cy="2542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52600"/>
            <a:ext cx="278923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92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Make Safe Places</a:t>
            </a:r>
          </a:p>
        </p:txBody>
      </p:sp>
      <p:pic>
        <p:nvPicPr>
          <p:cNvPr id="10" name="Picture 9" descr="C:\Users\181354\Pictures\Sustainable Potential Photos\Wildlife\Hoary Marmo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3124200" cy="233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181354\Pictures\Sustainable Potential Photos\Wildlife\I surrender! 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109901"/>
            <a:ext cx="2171700" cy="160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181354\Pictures\Sustainable Potential Photos\Wildlife\IMG_9030_JP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3450590" cy="230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181354\Pictures\Sustainable Potential Photos\Wildlife\IMG_458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38600"/>
            <a:ext cx="3201035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181354\Pictures\Sustainable Potential Photos\Wildlife\8-16-06 12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69871"/>
            <a:ext cx="2467928" cy="1847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76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Make Safe Places</a:t>
            </a:r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1828800"/>
            <a:ext cx="5943600" cy="44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2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Allow Free Passage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 descr="C:\Users\181354\Pictures\Sustainable Potential Photos\Wildlife\MVC-499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3058160" cy="2293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181354\Pictures\Sustainable Potential Photos\Wildlife\Caribou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50756"/>
            <a:ext cx="3128010" cy="233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181354\Pictures\Sustainable Potential Photos\Wildlife\truck stopping bea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906" y="4276179"/>
            <a:ext cx="3124200" cy="233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181354\Pictures\Sustainable Potential Photos\Wildlife\wolf&amp;truck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005" y="4724400"/>
            <a:ext cx="1948815" cy="146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C:\Users\181354\AppData\Local\Microsoft\Windows\Temporary Internet Files\Content.Outlook\GP10QGAN\2000px-US-FishAndWildlifeService-Logo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45849"/>
            <a:ext cx="857346" cy="102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02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Allow Free Passage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 descr="C:\Users\181354\Pictures\Sustainable Potential Photos\Wildlife\P526016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58770" cy="214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181354\Pictures\Sustainable Potential Photos\Wildlife\P52601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82571"/>
            <a:ext cx="35052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181354\Pictures\Sustainable Potential Photos\Wildlife\salt lick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71800"/>
            <a:ext cx="3128010" cy="2334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11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Protect Important Habitat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981200"/>
            <a:ext cx="3671774" cy="2834145"/>
          </a:xfrm>
          <a:prstGeom prst="rect">
            <a:avLst/>
          </a:prstGeom>
        </p:spPr>
      </p:pic>
      <p:pic>
        <p:nvPicPr>
          <p:cNvPr id="7" name="Picture 6" descr="C:\Users\181354\Pictures\Sustainable Potential Photos\Wildlife\PeregrinePerch7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2538730" cy="1900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181354\Pictures\Sustainable Potential Photos\Wildlife\baby musk ox and mom birthday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124200" cy="2339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82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Is it possible to Co-exist? 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308638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43635"/>
            <a:ext cx="3427286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14800"/>
            <a:ext cx="2590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79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Is it possible to Co-exist? 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 descr="C:\Users\181354\Pictures\Sustainable Potential Photos\Wildlife\June 2008 2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81200"/>
            <a:ext cx="6015355" cy="450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181354\Pictures\Sustainable Potential Photos\Wildlife\June 2008 2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1"/>
            <a:ext cx="2590800" cy="198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107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181354\Pictures\Sustainable Potential Photos\Fish\June 2008 17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74981"/>
            <a:ext cx="2949575" cy="37590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Fish: Knowing what’s there 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C:\Users\181354\AppData\Local\Microsoft\Windows\Temporary Internet Files\Content.Word\IMG_57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5144" y="1861640"/>
            <a:ext cx="2108201" cy="153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181354\AppData\Local\Microsoft\Windows\Temporary Internet Files\Content.Word\IMG_57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1374" y="4412524"/>
            <a:ext cx="2659380" cy="2031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181354\Pictures\Sustainable Potential Photos\Fish\2010 1st download 07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10780"/>
            <a:ext cx="2362200" cy="1743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181354\Pictures\Sustainable Potential Photos\Fish\Shocking Fish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99" y="1599644"/>
            <a:ext cx="1585595" cy="228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181354\Pictures\Sustainable Potential Photos\Fish\190.39-RuffCreek-07_31_2003-grayling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6" y="4061460"/>
            <a:ext cx="3124200" cy="233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181354\Pictures\Sustainable Potential Photos\Fish\PIC01004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56" y="3745938"/>
            <a:ext cx="383286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181354\Pictures\Sustainable Potential Photos\Fish\I can smile even if the bugs are biting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5334000"/>
            <a:ext cx="2949575" cy="22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:\Users\181354\Pictures\Sustainable Potential Photos\Fish\190.39-RuffCreek-07_31_2003-grayling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04260"/>
            <a:ext cx="2949575" cy="2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838" y="5920923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93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Is it possible to Co-exist? 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6" name="Picture 2" descr="C:\Users\181354\Pictures\Sustainable Potential Photos\Wildlife\PS6-9 Aug 2004 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5892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88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181354\Pictures\Sustainable Potential Photos\Wildlife\PS6-9 Aug 2004 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03722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Is it possible to Co-exist? 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170" name="Picture 2" descr="C:\Users\181354\Pictures\Sustainable Potential Photos\Wildlife\PLMP 596 WLC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16" y="1741622"/>
            <a:ext cx="3886073" cy="291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81354\Pictures\Sustainable Potential Photos\Wildlife\PS6-9 Aug 2004 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47" y="1752600"/>
            <a:ext cx="3872753" cy="29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3" y="5700764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pload.wikimedia.org/wikipedia/commons/thumb/1/10/Blm.svg/2000px-Blm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00" y="4953000"/>
            <a:ext cx="733272" cy="63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79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Is it possible to Co-exist? 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 descr="C:\Users\181354\Pictures\Sustainable Potential Photos\Wildlife\muskies at MCCF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33600"/>
            <a:ext cx="5181600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181354\Pictures\Sustainable Potential Photos\Wildlife\muskox[1]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24200"/>
            <a:ext cx="2579370" cy="1546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4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Is it possible to Co-exist? 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 descr="C:\Users\181354\Pictures\Sustainable Potential Photos\Wildlife\Tanana Br Swallows Nest-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56" y="1956015"/>
            <a:ext cx="3124200" cy="233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181354\Pictures\Sustainable Potential Photos\Wildlife\Tanana Br Swallows Nest-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62200"/>
            <a:ext cx="4876800" cy="3787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181354\Pictures\Sustainable Potential Photos\Wildlife\Osprey in nes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56" y="4419600"/>
            <a:ext cx="3200400" cy="236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414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55847"/>
            <a:ext cx="8686800" cy="1054394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skill to capture and transport if needed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 descr="C:\Users\181354\Pictures\Sustainable Potential Photos\Wildlife\P10107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704975"/>
            <a:ext cx="2971800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181354\Pictures\Sustainable Potential Photos\Wildlife\P10107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62200"/>
            <a:ext cx="3928308" cy="3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181354\Pictures\Sustainable Potential Photos\Wildlife\P101068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0784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181354\AppData\Local\Microsoft\Windows\Temporary Internet Files\Content.Outlook\GP10QGAN\2000px-US-FishAndWildlifeService-Log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900" y="4307840"/>
            <a:ext cx="857346" cy="102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305" y="5686425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3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55847"/>
            <a:ext cx="8686800" cy="1054394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skill to capture and transport if needed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12" descr="C:\Users\181354\Pictures\Sustainable Potential Photos\Wildlife\P101069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8800"/>
            <a:ext cx="3914775" cy="293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181354\Pictures\Sustainable Potential Photos\Wildlife\P101066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384048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:\Users\181354\Pictures\Sustainable Potential Photos\Wildlife\P101069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115" y="4191000"/>
            <a:ext cx="3401060" cy="255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81858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181354\AppData\Local\Microsoft\Windows\Temporary Internet Files\Content.Outlook\GP10QGAN\2000px-US-FishAndWildlifeService-Logo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8600"/>
            <a:ext cx="857346" cy="102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24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55847"/>
            <a:ext cx="8686800" cy="1054394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skill to capture and transport if needed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 descr="C:\Users\181354\Pictures\Sustainable Potential Photos\Wildlife\P10107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905001"/>
            <a:ext cx="381000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181354\Pictures\Sustainable Potential Photos\Wildlife\P10107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417" y="1684973"/>
            <a:ext cx="4550410" cy="34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181354\Pictures\Sustainable Potential Photos\Wildlife\P10107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267201"/>
            <a:ext cx="3630612" cy="247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C:\Users\181354\AppData\Local\Microsoft\Windows\Temporary Internet Files\Content.Outlook\GP10QGAN\2000px-US-FishAndWildlifeService-Log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03863"/>
            <a:ext cx="857346" cy="102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520591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98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55847"/>
            <a:ext cx="8686800" cy="1054394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skill to capture and transport if needed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6" descr="C:\Users\181354\Pictures\Sustainable Potential Photos\Wildlife\Pre-Capture Edgar's Fron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3536950" cy="2652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181354\Pictures\Sustainable Potential Photos\Wildlife\Pre-Capture Close-up Edgar's Hea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895600"/>
            <a:ext cx="3440430" cy="258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181354\Pictures\Sustainable Potential Photos\Wildlife\Post-Capture Earl Rose- Gavage Tubin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24200"/>
            <a:ext cx="2819400" cy="357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181354\AppData\Local\Microsoft\Windows\Temporary Internet Files\Content.Outlook\GP10QGAN\2000px-US-FishAndWildlifeService-Log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76240"/>
            <a:ext cx="857346" cy="102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97" y="5569497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53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91145"/>
            <a:ext cx="6156966" cy="461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55847"/>
            <a:ext cx="8686800" cy="1054394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skill to capture and transport if needed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4165600" cy="311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181354\AppData\Local\Microsoft\Windows\Temporary Internet Files\Content.Outlook\GP10QGAN\2000px-US-FishAndWildlifeService-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752600"/>
            <a:ext cx="857346" cy="102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465" y="1845857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11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55847"/>
            <a:ext cx="8686800" cy="1054394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skill to capture and transport if needed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5" name="Picture 3" descr="http://www.alyeska-pipeline.com/corpcomm/StoryArchives/2011/VeteransDay/BabyKatie/_JEN07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073090"/>
            <a:ext cx="2171700" cy="144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ttp://www.alyeska-pipeline.com/corpcomm/StoryArchives/2011/VeteransDay/BabyKatie/_JEN07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73090"/>
            <a:ext cx="2381250" cy="158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95451"/>
            <a:ext cx="25908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60073"/>
            <a:ext cx="3251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43744"/>
            <a:ext cx="2438400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76699"/>
            <a:ext cx="3251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181" y="4227948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35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978026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181354\Pictures\Sustainable Potential Photos\Fish\P53002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029200"/>
            <a:ext cx="1873250" cy="152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77557" y="3935185"/>
            <a:ext cx="4227195" cy="261801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6200000">
            <a:off x="6686550" y="1238249"/>
            <a:ext cx="2819400" cy="1714501"/>
          </a:xfrm>
        </p:spPr>
        <p:txBody>
          <a:bodyPr/>
          <a:lstStyle/>
          <a:p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:\Users\181354\AppData\Local\Microsoft\Windows\Temporary Internet Files\Content.Word\FullSizeRender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7" y="1554480"/>
            <a:ext cx="2935605" cy="1912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85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55847"/>
            <a:ext cx="8686800" cy="1054394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skill to capture and transport if needed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 descr="C:\Users\181354\Pictures\Sustainable Potential Photos\Wildlife\IMG_9085_JPG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3650615" cy="243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181354\Pictures\Sustainable Potential Photos\Wildlife\IMG_9091_JP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76400"/>
            <a:ext cx="4540250" cy="3025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181354\Pictures\Sustainable Potential Photos\Wildlife\IMG_9128_JP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" y="4076054"/>
            <a:ext cx="3897630" cy="259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181354\Pictures\Sustainable Potential Photos\Wildlife\P519006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42474"/>
            <a:ext cx="3669030" cy="292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C:\Users\181354\AppData\Local\Microsoft\Windows\Temporary Internet Files\Content.Outlook\GP10QGAN\2000px-US-FishAndWildlifeService-Logo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06" y="5524237"/>
            <a:ext cx="857346" cy="102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894" y="5837318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13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Protect </a:t>
            </a:r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Human Life 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and </a:t>
            </a:r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Property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 descr="C:\Users\181354\Pictures\Sustainable Potential Photos\Wildlife\Cool Fox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62200"/>
            <a:ext cx="4343400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715000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4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Protect </a:t>
            </a:r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Human Life 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and </a:t>
            </a:r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Property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8" descr="C:\Users\181354\Pictures\Sustainable Potential Photos\Wildlife\June 2008 0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59429"/>
            <a:ext cx="62484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91200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34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4876800"/>
          </a:xfrm>
        </p:spPr>
        <p:txBody>
          <a:bodyPr>
            <a:normAutofit fontScale="25000" lnSpcReduction="20000"/>
          </a:bodyPr>
          <a:lstStyle/>
          <a:p>
            <a:endParaRPr lang="en-US" sz="6400" dirty="0" smtClean="0"/>
          </a:p>
          <a:p>
            <a:r>
              <a:rPr lang="en-US" sz="6400" b="1" dirty="0" smtClean="0"/>
              <a:t>Know What Wildlife Species are Present</a:t>
            </a:r>
          </a:p>
          <a:p>
            <a:pPr lvl="1"/>
            <a:r>
              <a:rPr lang="en-US" sz="6200" dirty="0" smtClean="0">
                <a:solidFill>
                  <a:srgbClr val="00B050"/>
                </a:solidFill>
              </a:rPr>
              <a:t>Use </a:t>
            </a:r>
            <a:r>
              <a:rPr lang="en-US" sz="6200" dirty="0">
                <a:solidFill>
                  <a:srgbClr val="00B050"/>
                </a:solidFill>
              </a:rPr>
              <a:t>Existing Information in Planning; </a:t>
            </a:r>
            <a:r>
              <a:rPr lang="en-US" sz="6200" dirty="0" smtClean="0">
                <a:solidFill>
                  <a:srgbClr val="00B050"/>
                </a:solidFill>
              </a:rPr>
              <a:t>Conduct Field Surveys if Needed</a:t>
            </a:r>
          </a:p>
          <a:p>
            <a:pPr lvl="1"/>
            <a:r>
              <a:rPr lang="en-US" sz="6200" dirty="0">
                <a:solidFill>
                  <a:srgbClr val="00B050"/>
                </a:solidFill>
              </a:rPr>
              <a:t>Time your Project to Avoid Sensitive Periods</a:t>
            </a:r>
          </a:p>
          <a:p>
            <a:r>
              <a:rPr lang="en-US" sz="6400" b="1" dirty="0" smtClean="0"/>
              <a:t>Avoid Attracting or Entrapping</a:t>
            </a:r>
          </a:p>
          <a:p>
            <a:pPr marL="548640" lvl="2" indent="-228600">
              <a:buClr>
                <a:schemeClr val="accent1"/>
              </a:buClr>
              <a:buFont typeface="Wingdings 2" pitchFamily="18" charset="2"/>
              <a:buChar char=""/>
            </a:pPr>
            <a:r>
              <a:rPr lang="en-US" sz="6400" dirty="0">
                <a:solidFill>
                  <a:srgbClr val="FF0000"/>
                </a:solidFill>
              </a:rPr>
              <a:t>The </a:t>
            </a:r>
            <a:r>
              <a:rPr lang="en-US" sz="6400" dirty="0" smtClean="0">
                <a:solidFill>
                  <a:srgbClr val="FF0000"/>
                </a:solidFill>
              </a:rPr>
              <a:t>Most </a:t>
            </a:r>
            <a:r>
              <a:rPr lang="en-US" sz="6400" dirty="0">
                <a:solidFill>
                  <a:srgbClr val="FF0000"/>
                </a:solidFill>
              </a:rPr>
              <a:t>Important Thing You </a:t>
            </a:r>
            <a:r>
              <a:rPr lang="en-US" sz="6400" dirty="0" smtClean="0">
                <a:solidFill>
                  <a:srgbClr val="FF0000"/>
                </a:solidFill>
              </a:rPr>
              <a:t>Can Do</a:t>
            </a:r>
            <a:endParaRPr lang="en-US" sz="6400" b="1" dirty="0" smtClean="0">
              <a:solidFill>
                <a:srgbClr val="FF0000"/>
              </a:solidFill>
            </a:endParaRPr>
          </a:p>
          <a:p>
            <a:r>
              <a:rPr lang="en-US" sz="6400" b="1" dirty="0" smtClean="0"/>
              <a:t>Never Allow Them Access to Food or Waste</a:t>
            </a:r>
          </a:p>
          <a:p>
            <a:pPr lvl="1"/>
            <a:r>
              <a:rPr lang="en-US" sz="6200" dirty="0" smtClean="0">
                <a:solidFill>
                  <a:srgbClr val="FF0000"/>
                </a:solidFill>
              </a:rPr>
              <a:t>The Most Important Thing You Can Do</a:t>
            </a:r>
          </a:p>
          <a:p>
            <a:r>
              <a:rPr lang="en-US" sz="6400" b="1" dirty="0" smtClean="0"/>
              <a:t>Exclude Unwanted Wildlife</a:t>
            </a:r>
          </a:p>
          <a:p>
            <a:r>
              <a:rPr lang="en-US" sz="6400" b="1" dirty="0" smtClean="0"/>
              <a:t>Make Them Go Away</a:t>
            </a:r>
          </a:p>
          <a:p>
            <a:pPr lvl="1"/>
            <a:r>
              <a:rPr lang="en-US" sz="6200" dirty="0" smtClean="0"/>
              <a:t>Haze/Deter </a:t>
            </a:r>
          </a:p>
          <a:p>
            <a:r>
              <a:rPr lang="en-US" sz="6400" b="1" dirty="0" smtClean="0"/>
              <a:t>Make Safe Places</a:t>
            </a:r>
          </a:p>
          <a:p>
            <a:pPr lvl="1"/>
            <a:r>
              <a:rPr lang="en-US" sz="6600" dirty="0" smtClean="0"/>
              <a:t>Where do you expect them to go?</a:t>
            </a:r>
          </a:p>
          <a:p>
            <a:r>
              <a:rPr lang="en-US" sz="6400" b="1" dirty="0" smtClean="0"/>
              <a:t>Allow Free Passage</a:t>
            </a:r>
          </a:p>
          <a:p>
            <a:pPr lvl="1"/>
            <a:r>
              <a:rPr lang="en-US" sz="6200" dirty="0" smtClean="0"/>
              <a:t>Who has the right-of-way?</a:t>
            </a:r>
          </a:p>
          <a:p>
            <a:r>
              <a:rPr lang="en-US" sz="6400" b="1" dirty="0"/>
              <a:t>Protect Important Habitat</a:t>
            </a:r>
          </a:p>
          <a:p>
            <a:pPr lvl="1"/>
            <a:r>
              <a:rPr lang="en-US" sz="6200" dirty="0" smtClean="0"/>
              <a:t>Keep Certain Activities out of Sensitive Areas</a:t>
            </a:r>
          </a:p>
          <a:p>
            <a:r>
              <a:rPr lang="en-US" sz="6400" b="1" dirty="0" smtClean="0"/>
              <a:t>Find Ways to Co-Exist</a:t>
            </a:r>
          </a:p>
          <a:p>
            <a:pPr lvl="1"/>
            <a:r>
              <a:rPr lang="en-US" sz="6200" dirty="0" smtClean="0"/>
              <a:t>Can “Urban Wildlife” and Human Activities Overlap?</a:t>
            </a:r>
          </a:p>
          <a:p>
            <a:r>
              <a:rPr lang="en-US" sz="6400" b="1" dirty="0" smtClean="0"/>
              <a:t>Capture and Transport if Needed</a:t>
            </a:r>
          </a:p>
          <a:p>
            <a:r>
              <a:rPr lang="en-US" sz="6400" b="1" dirty="0" smtClean="0"/>
              <a:t>Protect Human Life and Property</a:t>
            </a:r>
          </a:p>
          <a:p>
            <a:pPr lvl="1"/>
            <a:endParaRPr lang="en-US" sz="26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Wildlife: summary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301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10400" y="4724400"/>
            <a:ext cx="2133600" cy="1828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of 3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304800" y="317235"/>
            <a:ext cx="6629400" cy="1663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 cap="all" spc="15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we Protect Vegetation and Habitats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G:\90_Day_Temp\Ken Wilson\2016 Sustainability Conference\Vegetation Photos\August 2007 15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5029200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C:\Users\184365\AppData\Local\Microsoft\Windows\Temporary Internet Files\Content.IE5\JASQGDW3\question-mark-in-a-blue-circle-8959-large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25" y="60314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6134100"/>
            <a:ext cx="9372600" cy="723900"/>
            <a:chOff x="38100" y="6134100"/>
            <a:chExt cx="9105900" cy="7239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" y="6134100"/>
              <a:ext cx="9105900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6135529"/>
              <a:ext cx="1143000" cy="72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950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Vegetation: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Design and Planning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G:\90_Day_Temp\Ken Wilson\2016 Sustainability Conference\Vegetation Photos\2010-2011 3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24631"/>
            <a:ext cx="5252720" cy="41652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288471" y="1903699"/>
            <a:ext cx="29718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Avoidance of sensitive areas, subsistence use areas, high value recreation and scenic </a:t>
            </a:r>
            <a:r>
              <a:rPr lang="en-US" dirty="0" smtClean="0"/>
              <a:t>areas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Use of GIS Mapping in site planning to identify in advance sensitive, subsistence and scenic areas as well as areas of potential impacts </a:t>
            </a:r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best time of year to avoid or minimize impact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12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600200" y="2057400"/>
            <a:ext cx="5943600" cy="43307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Vegetation: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Design and Planning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550944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994649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37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Vegetation: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implementation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G:\90_Day_Temp\Ken Wilson\2016 Sustainability Conference\Vegetation Photos\MVC-009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0"/>
            <a:ext cx="5943600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ttp://afs.ak.blm.gov/graphics/images/InterAgencyLogos/DN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91" y="5410200"/>
            <a:ext cx="90740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5" y="4724400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11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Vegetation: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Temporary Structures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G:\90_Day_Temp\Ken Wilson\2016 Sustainability Conference\Vegetation Photos\MVC-867L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45491"/>
            <a:ext cx="292608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:\90_Day_Temp\Ken Wilson\2016 Sustainability Conference\Vegetation Photos\MVC-868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65" y="1752600"/>
            <a:ext cx="2580640" cy="193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:\90_Day_Temp\Ken Wilson\2016 Sustainability Conference\Vegetation Photos\MVC-872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781" y="1716741"/>
            <a:ext cx="3412665" cy="22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:\90_Day_Temp\Ken Wilson\2016 Sustainability Conference\Vegetation Photos\MVC-881L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60520"/>
            <a:ext cx="3281680" cy="246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G:\90_Day_Temp\Ken Wilson\2016 Sustainability Conference\Vegetation Photos\MVC-882L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731555"/>
            <a:ext cx="2906478" cy="1932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http://afs.ak.blm.gov/graphics/images/InterAgencyLogos/DN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412" y="5486400"/>
            <a:ext cx="900333" cy="94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791200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19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Vegetation: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implementation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G:\90_Day_Temp\Ken Wilson\2016 Sustainability Conference\Vegetation Photos\IMG_20150722_0827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57600"/>
            <a:ext cx="3558540" cy="2840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G:\90_Day_Temp\Ken Wilson\2016 Sustainability Conference\Vegetation Photos\IMG_20150722_0827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86" y="1828800"/>
            <a:ext cx="3989614" cy="297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87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83169" y="3894440"/>
            <a:ext cx="4572000" cy="3200400"/>
          </a:xfrm>
        </p:spPr>
        <p:txBody>
          <a:bodyPr>
            <a:normAutofit/>
          </a:bodyPr>
          <a:lstStyle/>
          <a:p>
            <a:r>
              <a:rPr lang="en-US" sz="1700" dirty="0" smtClean="0"/>
              <a:t>Blasting Standards</a:t>
            </a:r>
          </a:p>
          <a:p>
            <a:r>
              <a:rPr lang="en-US" sz="1700" dirty="0" smtClean="0"/>
              <a:t>Screened Water Intakes</a:t>
            </a:r>
          </a:p>
          <a:p>
            <a:r>
              <a:rPr lang="en-US" sz="1700" dirty="0" smtClean="0"/>
              <a:t>Prevent Stranding</a:t>
            </a:r>
          </a:p>
          <a:p>
            <a:r>
              <a:rPr lang="en-US" sz="1700" dirty="0" smtClean="0"/>
              <a:t>Avoid French Draining</a:t>
            </a:r>
            <a:endParaRPr lang="en-US" sz="17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Protecting fish from direct harm: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6" descr="C:\Users\181354\Pictures\Sustainable Potential Photos\Fish\PS5 JIm River Rich SloughJuly 2004 07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40222"/>
            <a:ext cx="292481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181354\Pictures\Sustainable Potential Photos\Fish\P53001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675707"/>
            <a:ext cx="3296920" cy="247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181354\Pictures\Sustainable Potential Photos\Fish\2010 1st download 0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16529"/>
            <a:ext cx="2453640" cy="183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181354\Pictures\Sustainable Potential Photos\Fish\2010 1st download 08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906" y="4182207"/>
            <a:ext cx="3111816" cy="23557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Image result for alaska department of Natural Resource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3" y="5700764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afs.ak.blm.gov/graphics/images/InterAgencyLogos/DN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9106"/>
            <a:ext cx="780047" cy="81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94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90_Day_Temp\Ken Wilson\2016 Sustainability Conference\Vegetation Photos\loader on ma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32004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:\90_Day_Temp\Ken Wilson\2016 Sustainability Conference\Vegetation Photos\1 hr later don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60" y="1721224"/>
            <a:ext cx="3271520" cy="245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:\90_Day_Temp\Ken Wilson\2016 Sustainability Conference\Vegetation Photos\last ma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67200"/>
            <a:ext cx="3088640" cy="231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:\90_Day_Temp\Ken Wilson\2016 Sustainability Conference\Vegetation Photos\lifting second row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267200"/>
            <a:ext cx="3450352" cy="23344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Vegetation: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implementation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485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Vegetation: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implementation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G:\90_Day_Temp\Ken Wilson\2016 Sustainability Conference\Vegetation Photos\MVC-512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3119120" cy="23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G:\90_Day_Temp\Ken Wilson\2016 Sustainability Conference\Vegetation Photos\MVC-560L (2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786890"/>
            <a:ext cx="4378960" cy="3284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762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Vegetation: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implementation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G:\90_Day_Temp\Ken Wilson\2016 Sustainability Conference\Vegetation Photos\MVC-562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962400"/>
            <a:ext cx="3434080" cy="257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:\90_Day_Temp\Ken Wilson\2016 Sustainability Conference\Vegetation Photos\MVC-561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89847"/>
            <a:ext cx="3698240" cy="277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:\90_Day_Temp\Ken Wilson\2016 Sustainability Conference\Vegetation Photos\MVC-578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40230"/>
            <a:ext cx="3261360" cy="2446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17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Vegetation: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implementation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G:\90_Day_Temp\Ken Wilson\2016 Sustainability Conference\Vegetation Photos\8-16-06 05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3525520" cy="2637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G:\90_Day_Temp\Ken Wilson\2016 Sustainability Conference\Vegetation Photos\8-16-06 0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4541520" cy="3291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961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Vegetation: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implementation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G:\90_Day_Temp\Ken Wilson\2016 Sustainability Conference\Vegetation Photos\PS1-4 Aug-Sept 2004 05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86" y="1828800"/>
            <a:ext cx="2658110" cy="199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:\90_Day_Temp\Ken Wilson\2016 Sustainability Conference\Vegetation Photos\PS1-4 Aug-Sept 2004 0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24200"/>
            <a:ext cx="4592320" cy="3444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008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Vegetation: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Frozen Conditions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G:\90_Day_Temp\Ken Wilson\2016 Sustainability Conference\Vegetation Photos\DSC0000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3399790" cy="255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:\90_Day_Temp\Ken Wilson\2016 Sustainability Conference\Vegetation Photos\DSC000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97424"/>
            <a:ext cx="2987040" cy="224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G:\90_Day_Temp\Ken Wilson\2016 Sustainability Conference\Vegetation Photos\DSC000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71" y="3733800"/>
            <a:ext cx="3843655" cy="288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02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Vegetation: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Brush Clearing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143000" y="1905000"/>
            <a:ext cx="6477000" cy="4267200"/>
          </a:xfrm>
          <a:prstGeom prst="rect">
            <a:avLst/>
          </a:prstGeom>
        </p:spPr>
      </p:pic>
      <p:pic>
        <p:nvPicPr>
          <p:cNvPr id="4" name="Picture 2" descr="http://afs.ak.blm.gov/graphics/images/InterAgencyLogos/DN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919" y="5715000"/>
            <a:ext cx="79851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.wikimedia.org/wikipedia/commons/thumb/1/10/Blm.svg/2000px-Blm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621" y="4648200"/>
            <a:ext cx="1012825" cy="8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2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Vegetation: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Equipment Selection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G:\90_Day_Temp\Ken Wilson\2016 Sustainability Conference\Vegetation Photos\DSC001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6" y="1905000"/>
            <a:ext cx="3777344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G:\90_Day_Temp\Ken Wilson\2016 Sustainability Conference\Vegetation Photos\MVC-121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921760" cy="294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afs.ak.blm.gov/graphics/images/InterAgencyLogos/DN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12" y="5334000"/>
            <a:ext cx="876058" cy="91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upload.wikimedia.org/wikipedia/commons/thumb/1/10/Blm.svg/2000px-Blm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91167"/>
            <a:ext cx="1137446" cy="97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41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:\90_Day_Temp\Ken Wilson\2016 Sustainability Conference\Vegetation Photos\2010-2011 28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43400"/>
            <a:ext cx="4977130" cy="34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Vegetation:</a:t>
            </a:r>
            <a:b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Minimizing Potential for Spills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G:\90_Day_Temp\Ken Wilson\2016 Sustainability Conference\Vegetation Photos\2010 1st download 0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42" y="1752600"/>
            <a:ext cx="3239958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:\90_Day_Temp\Ken Wilson\2016 Sustainability Conference\Vegetation Photos\2010-2011 28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52600"/>
            <a:ext cx="32766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844" y="5593477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alaska department of environmental conservation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66" y="5379323"/>
            <a:ext cx="753627" cy="105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afs.ak.blm.gov/graphics/images/InterAgencyLogos/DN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242" y="4515598"/>
            <a:ext cx="793284" cy="8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upload.wikimedia.org/wikipedia/commons/thumb/1/10/Blm.svg/2000px-Blm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86" y="4343400"/>
            <a:ext cx="1012825" cy="8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03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Weed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 Seed and other Products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G:\90_Day_Temp\Ken Wilson\2016 Sustainability Conference\Vegetation Photos\IMG_11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60" y="2971800"/>
            <a:ext cx="5588000" cy="371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:\90_Day_Temp\Ken Wilson\2016 Sustainability Conference\Vegetation Photos\IMG_11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86" y="1828800"/>
            <a:ext cx="4148455" cy="2759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s://upload.wikimedia.org/wikipedia/commons/thumb/1/10/Blm.svg/2000px-Blm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6" y="5381276"/>
            <a:ext cx="1012825" cy="8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51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1"/>
            <a:ext cx="8407893" cy="274319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011872" cy="1054394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Allowing Fish Passage: Culverts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C:\Users\181354\Pictures\Sustainable Potential Photos\Fish\s3fig3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4232"/>
            <a:ext cx="3415665" cy="2110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114799"/>
            <a:ext cx="3467101" cy="2634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49" y="4114799"/>
            <a:ext cx="297180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326" y="1754232"/>
            <a:ext cx="3886200" cy="317182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1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28225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87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Erosion and Sedimentation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G:\90_Day_Temp\Ken Wilson\2016 Sustainability Conference\Vegetation Photos\image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5750560" cy="448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:\90_Day_Temp\Ken Wilson\2016 Sustainability Conference\Vegetation Photos\P62601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520" y="2590800"/>
            <a:ext cx="2722880" cy="204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Image result for alaska department of environmental conservati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099" y="5410200"/>
            <a:ext cx="808401" cy="112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afs.ak.blm.gov/graphics/images/InterAgencyLogos/DN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557313"/>
            <a:ext cx="789035" cy="82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upload.wikimedia.org/wikipedia/commons/thumb/1/10/Blm.svg/2000px-Blm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1" y="4570918"/>
            <a:ext cx="1102796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97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Erosion and Sedimentation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G:\90_Day_Temp\Ken Wilson\2016 Sustainability Conference\Vegetation Photos\P626016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43" y="4419600"/>
            <a:ext cx="292608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:\90_Day_Temp\Ken Wilson\2016 Sustainability Conference\Vegetation Photos\PIC0001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4064000" cy="32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:\90_Day_Temp\Ken Wilson\2016 Sustainability Conference\Vegetation Photos\P6260146-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090" y="1676400"/>
            <a:ext cx="2962910" cy="394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Image result for alaska department of environmental conservation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731927" cy="102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afs.ak.blm.gov/graphics/images/InterAgencyLogos/DN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874" y="5459747"/>
            <a:ext cx="925499" cy="9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upload.wikimedia.org/wikipedia/commons/thumb/1/10/Blm.svg/2000px-Blm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82" y="5575497"/>
            <a:ext cx="1012825" cy="8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45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Erosion and Sedimentation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G:\90_Day_Temp\Ken Wilson\2016 Sustainability Conference\Vegetation Photos\P92905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460" y="2222228"/>
            <a:ext cx="6187440" cy="464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:\90_Day_Temp\Ken Wilson\2016 Sustainability Conference\Vegetation Photos\P92904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338320" cy="32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Image result for alaska department of environmental conservati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17" y="5334000"/>
            <a:ext cx="710107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fs.ak.blm.gov/graphics/images/InterAgencyLogos/DN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65" y="5410200"/>
            <a:ext cx="798517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upload.wikimedia.org/wikipedia/commons/thumb/1/10/Blm.svg/2000px-Blm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44" y="5400483"/>
            <a:ext cx="1012825" cy="8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1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G:\90_Day_Temp\Ken Wilson\2016 Sustainability Conference\Vegetation Photos\586 SWDS-38-1 Reveg MVC-651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59194"/>
            <a:ext cx="6096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:\90_Day_Temp\Ken Wilson\2016 Sustainability Conference\Vegetation Photos\PS1-4 Aug-Sept 2004 0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960" y="3505200"/>
            <a:ext cx="403860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http://afs.ak.blm.gov/graphics/images/InterAgencyLogos/DN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85" y="2057400"/>
            <a:ext cx="948650" cy="99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pload.wikimedia.org/wikipedia/commons/thumb/1/10/Blm.svg/2000px-Blm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156834"/>
            <a:ext cx="925758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81354\Pictures\Sustainable Potential Photos\Vegetation\586 SWDS-38-1 Reveg 8-30-02 MVC-650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91000"/>
            <a:ext cx="2759741" cy="20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alaska department of environmental conservation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86" y="5270206"/>
            <a:ext cx="710107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09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 In Riparian Habitats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G:\90_Day_Temp\Ken Wilson\2016 Sustainability Conference\Vegetation Photos\Bundled Willow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70" y="4518660"/>
            <a:ext cx="3124200" cy="233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G:\90_Day_Temp\Ken Wilson\2016 Sustainability Conference\Vegetation Photos\Driving Duckbill into Bank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900" y="1600200"/>
            <a:ext cx="233934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G:\90_Day_Temp\Ken Wilson\2016 Sustainability Conference\Vegetation Photos\Coir Log-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240" y="1627414"/>
            <a:ext cx="233934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G:\90_Day_Temp\Ken Wilson\2016 Sustainability Conference\Vegetation Photos\brusoilw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" y="1600200"/>
            <a:ext cx="2152015" cy="297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G:\90_Day_Temp\Ken Wilson\2016 Sustainability Conference\Vegetation Photos\Final_Produc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150" y="1621608"/>
            <a:ext cx="2336800" cy="311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G:\90_Day_Temp\Ken Wilson\2016 Sustainability Conference\Vegetation Photos\8-16-06 03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595" y="4697186"/>
            <a:ext cx="4393025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812" y="5726408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12" y="5105400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8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 In Riparian Habitat: After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 descr="G:\90_Day_Temp\Ken Wilson\2016 Sustainability Conference\Vegetation Photos\August 2007 14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291" y="2209800"/>
            <a:ext cx="5479415" cy="4100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99" y="5638800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9" y="5029200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81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 In Moose Habitat Before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29" y="2133600"/>
            <a:ext cx="5943600" cy="373951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2" descr="Image result for alaska department of environmental conserva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86" y="5465342"/>
            <a:ext cx="753777" cy="105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11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 In Moose Habitat: During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G:\90_Day_Temp\Ken Wilson\2016 Sustainability Conference\Vegetation Photos\MP 400 Transect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59" y="1905000"/>
            <a:ext cx="6749513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Image result for alaska department of environmental conserva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21" y="5501680"/>
            <a:ext cx="753777" cy="105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afs.ak.blm.gov/graphics/images/InterAgencyLogos/DN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326" y="5638800"/>
            <a:ext cx="87110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99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 In Moose Habitat: </a:t>
            </a:r>
          </a:p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years Later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G:\90_Day_Temp\Ken Wilson\2016 Sustainability Conference\Vegetation Photos\2010 1st download 1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756400" cy="5055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Image result for alaska department of environmental conservati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29" y="5334000"/>
            <a:ext cx="863024" cy="120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afs.ak.blm.gov/graphics/images/InterAgencyLogos/DN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919" y="5715000"/>
            <a:ext cx="79851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85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:\90_Day_Temp\Ken Wilson\2016 Sustainability Conference\Vegetation Photos\2010 1st download 08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77" y="3276600"/>
            <a:ext cx="4554855" cy="34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G:\90_Day_Temp\Ken Wilson\2016 Sustainability Conference\Vegetation Photos\2010 1st download 08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05927"/>
            <a:ext cx="4605655" cy="344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:\90_Day_Temp\Ken Wilson\2016 Sustainability Conference\Vegetation Photos\2010 1st download 1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389" y="1705927"/>
            <a:ext cx="3022600" cy="22691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 In Moose Habitat: </a:t>
            </a:r>
          </a:p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years Later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891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1"/>
            <a:ext cx="8407893" cy="274319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011872" cy="1054394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Allowing Fish Passage: Culverts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C:\Users\181354\Pictures\Sustainable Potential Photos\Fish\MVC-538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2800"/>
            <a:ext cx="4294391" cy="3188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181354\Pictures\Sustainable Potential Photos\Fish\MVC-539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599"/>
            <a:ext cx="3962400" cy="3194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3" y="5700764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25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 In Ice Rich  Permafrost: Before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G:\90_Day_Temp\Ken Wilson\2016 Sustainability Conference\Vegetation Photos\MVC-003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796" y="1850571"/>
            <a:ext cx="2336800" cy="311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:\90_Day_Temp\Ken Wilson\2016 Sustainability Conference\Vegetation Photos\MVC-006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736" y="3441881"/>
            <a:ext cx="4074160" cy="3055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:\90_Day_Temp\Ken Wilson\2016 Sustainability Conference\Vegetation Photos\MVC-005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2895600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http://afs.ak.blm.gov/graphics/images/InterAgencyLogos/DN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3" y="5562600"/>
            <a:ext cx="798517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63" y="4876800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40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 In Ice Rich  Permafrost: During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G:\90_Day_Temp\Ken Wilson\2016 Sustainability Conference\Vegetation Photos\Rehab 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016" y="1856014"/>
            <a:ext cx="5943600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ttp://afs.ak.blm.gov/graphics/images/InterAgencyLogos/DN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87" y="5486401"/>
            <a:ext cx="819511" cy="86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64" y="4724400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29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 In Ice Rich  Permafrost: 3 Years Later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G:\90_Day_Temp\Ken Wilson\2016 Sustainability Conference\Vegetation Photos\392Lost Creek9-22-03RevegTussocks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74" y="1901190"/>
            <a:ext cx="3464560" cy="259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:\90_Day_Temp\Ken Wilson\2016 Sustainability Conference\Vegetation Photos\MVC-337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00400"/>
            <a:ext cx="47244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ttp://afs.ak.blm.gov/graphics/images/InterAgencyLogos/DN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50" y="5486401"/>
            <a:ext cx="87110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676" y="5791200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78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 at Alpine Stream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G:\90_Day_Temp\Ken Wilson\2016 Sustainability Conference\Vegetation Photos\afte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14600"/>
            <a:ext cx="3115945" cy="23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181354\AppData\Local\Microsoft\Windows\Temporary Internet Files\Content.Word\MVC-021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59194"/>
            <a:ext cx="3657600" cy="5155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64" y="5486400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644518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31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 In High Alpine Area: </a:t>
            </a:r>
          </a:p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Years Later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G:\90_Day_Temp\Ken Wilson\2016 Sustainability Conference\Vegetation Photos\8-16-06 09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5257800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:\90_Day_Temp\Ken Wilson\2016 Sustainability Conference\Vegetation Photos\8-16-06 09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034" y="3505200"/>
            <a:ext cx="4572000" cy="3138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796918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5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 For Major River and Floodplain Projects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G:\90_Day_Temp\Ken Wilson\2016 Sustainability Conference\Vegetation Photos\8-16-06 06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971" y="1981200"/>
            <a:ext cx="5943600" cy="4447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17" y="5591584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17" y="4876800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43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 For Major River and Floodplain Projects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G:\90_Day_Temp\Ken Wilson\2016 Sustainability Conference\Vegetation Photos\PS5-7 June 12-14 0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2971800" cy="213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:\90_Day_Temp\Ken Wilson\2016 Sustainability Conference\Vegetation Photos\P101017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76400"/>
            <a:ext cx="3637280" cy="27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:\90_Day_Temp\Ken Wilson\2016 Sustainability Conference\Vegetation Photos\PS1-4 Aug-Sept 2004 0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3352800" cy="292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:\90_Day_Temp\Ken Wilson\2016 Sustainability Conference\Vegetation Photos\PS1-4 Aug-Sept 2004 05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11171"/>
            <a:ext cx="4003040" cy="300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848630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895600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28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 For Major River and Floodplain Projects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G:\90_Day_Temp\Ken Wilson\2016 Sustainability Conference\Vegetation Photos\PS5-7 June 12-14 0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43150"/>
            <a:ext cx="4815840" cy="360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G:\90_Day_Temp\Ken Wilson\2016 Sustainability Conference\Vegetation Photos\PS5-7 June 12-14 0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933700"/>
            <a:ext cx="3237230" cy="2421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512" y="5638800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796918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66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 For Major River and Floodplain Projects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G:\90_Day_Temp\Ken Wilson\2016 Sustainability Conference\Vegetation Photos\PS5-6 Oct 2006 0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766047"/>
            <a:ext cx="3343910" cy="25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:\90_Day_Temp\Ken Wilson\2016 Sustainability Conference\Vegetation Photos\PS5-6 Oct 2006 0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816" y="1752600"/>
            <a:ext cx="4013200" cy="300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:\90_Day_Temp\Ken Wilson\2016 Sustainability Conference\Vegetation Photos\PS5-6 Oct 2006 02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255" y="3988435"/>
            <a:ext cx="4588826" cy="330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638800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07" y="4953000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18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6186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 For Major River and Floodplain Projects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G:\90_Day_Temp\Ken Wilson\2016 Sustainability Conference\Vegetation Photos\PS5-6 Oct 2006 0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33600"/>
            <a:ext cx="5613400" cy="420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https://www.whitenosesyndrome.org/sites/default/files/styles/medium/public/logos/alaskadfg_logo.png?itok=KZ_lWSr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638800"/>
            <a:ext cx="837156" cy="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upload.wikimedia.org/wikipedia/commons/thumb/3/35/United_States_Army_Corps_of_Engineers_logo.svg/1280px-United_States_Army_Corps_of_Engineers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029200"/>
            <a:ext cx="684756" cy="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61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9397</TotalTime>
  <Words>1174</Words>
  <Application>Microsoft Office PowerPoint</Application>
  <PresentationFormat>On-screen Show (4:3)</PresentationFormat>
  <Paragraphs>223</Paragraphs>
  <Slides>113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113</vt:i4>
      </vt:variant>
    </vt:vector>
  </HeadingPairs>
  <TitlesOfParts>
    <vt:vector size="114" baseType="lpstr">
      <vt:lpstr>Grid</vt:lpstr>
      <vt:lpstr>Environmental Sustainability Practices  During Construction and Maintenance Activities of the Trans Alaska Pipeline System:   Fish, Wildlife, and Vegetation   </vt:lpstr>
      <vt:lpstr>Building towards a sustainable future</vt:lpstr>
      <vt:lpstr>Objective: inspiration</vt:lpstr>
      <vt:lpstr>Part  1 of 3 </vt:lpstr>
      <vt:lpstr>Protecting Fish: Knowing what’s there </vt:lpstr>
      <vt:lpstr> </vt:lpstr>
      <vt:lpstr>Protecting fish from direct harm:</vt:lpstr>
      <vt:lpstr>Allowing Fish Passage: Culverts</vt:lpstr>
      <vt:lpstr>Allowing Fish Passage: Culverts</vt:lpstr>
      <vt:lpstr>Allowing Fish Passage: Culverts</vt:lpstr>
      <vt:lpstr>Allowing Fish Passage: Culverts</vt:lpstr>
      <vt:lpstr>Allowing Fish Passage: Culverts</vt:lpstr>
      <vt:lpstr>Allowing Fish Passage: Culverts</vt:lpstr>
      <vt:lpstr>Allowing Fish Passage: Culverts</vt:lpstr>
      <vt:lpstr>Allowing Fish Passage: Culverts</vt:lpstr>
      <vt:lpstr>Allowing Fish Passage: Low Water Crossings</vt:lpstr>
      <vt:lpstr>Allowing Fish Passage: Low Water Crossings</vt:lpstr>
      <vt:lpstr>Allowing Fish Passage: Bridges</vt:lpstr>
      <vt:lpstr>Allowing Fish Passage: Stream Geometry</vt:lpstr>
      <vt:lpstr>Maintaining Fish Habitat</vt:lpstr>
      <vt:lpstr>Maintaining Fish Habitat</vt:lpstr>
      <vt:lpstr>Maintaining Fish Habitat</vt:lpstr>
      <vt:lpstr>Maintaining Fish Habitat</vt:lpstr>
      <vt:lpstr>Maintaining Fish Habitat</vt:lpstr>
      <vt:lpstr>Protecting Water Quality</vt:lpstr>
      <vt:lpstr>Protecting fish: summary</vt:lpstr>
      <vt:lpstr>Part  2 of 3 </vt:lpstr>
      <vt:lpstr>Protecting Wildlife: Knowing what’s there </vt:lpstr>
      <vt:lpstr>Avoid Attracting or Entrapping Wildlife</vt:lpstr>
      <vt:lpstr>Avoid Attracting or Entrapping Wildlife</vt:lpstr>
      <vt:lpstr>Never allow them access to food or waste</vt:lpstr>
      <vt:lpstr>Avoid Attracting or Entrapping Wildlife</vt:lpstr>
      <vt:lpstr>Exclude unwanted Wildlife</vt:lpstr>
      <vt:lpstr>Exclude unwanted Wildlife</vt:lpstr>
      <vt:lpstr>Exclude unwanted Wildlife</vt:lpstr>
      <vt:lpstr>Exclude unwanted Wildlife</vt:lpstr>
      <vt:lpstr>Exclude unwanted Wildlife</vt:lpstr>
      <vt:lpstr>Exclude unwanted Wildlife</vt:lpstr>
      <vt:lpstr>Exclude unwanted Wildlife</vt:lpstr>
      <vt:lpstr>Make them go away</vt:lpstr>
      <vt:lpstr>Make them go away</vt:lpstr>
      <vt:lpstr>Make them go away</vt:lpstr>
      <vt:lpstr>Make Safe Places</vt:lpstr>
      <vt:lpstr>Make Safe Places</vt:lpstr>
      <vt:lpstr>Allow Free Passage</vt:lpstr>
      <vt:lpstr>Allow Free Passage</vt:lpstr>
      <vt:lpstr>Protect Important Habitat</vt:lpstr>
      <vt:lpstr>Is it possible to Co-exist? </vt:lpstr>
      <vt:lpstr>Is it possible to Co-exist? </vt:lpstr>
      <vt:lpstr>Is it possible to Co-exist? </vt:lpstr>
      <vt:lpstr>Is it possible to Co-exist? </vt:lpstr>
      <vt:lpstr>Is it possible to Co-exist? </vt:lpstr>
      <vt:lpstr>Is it possible to Co-exist? </vt:lpstr>
      <vt:lpstr>skill to capture and transport if needed</vt:lpstr>
      <vt:lpstr>skill to capture and transport if needed</vt:lpstr>
      <vt:lpstr>skill to capture and transport if needed</vt:lpstr>
      <vt:lpstr>skill to capture and transport if needed</vt:lpstr>
      <vt:lpstr>skill to capture and transport if needed</vt:lpstr>
      <vt:lpstr>skill to capture and transport if needed</vt:lpstr>
      <vt:lpstr>skill to capture and transport if needed</vt:lpstr>
      <vt:lpstr>Protect Human Life and Property</vt:lpstr>
      <vt:lpstr>Protect Human Life and Property</vt:lpstr>
      <vt:lpstr>Protecting Wildlife: summary</vt:lpstr>
      <vt:lpstr>Part  3 of 3 </vt:lpstr>
      <vt:lpstr>Protecting Vegetation: During Design and Planning</vt:lpstr>
      <vt:lpstr>Protecting Vegetation: During Design and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Protecting Vegetation: summary</vt:lpstr>
      <vt:lpstr>Part  4 of 3 </vt:lpstr>
      <vt:lpstr>Awareness</vt:lpstr>
      <vt:lpstr>Training</vt:lpstr>
      <vt:lpstr>PowerPoint Presentation</vt:lpstr>
      <vt:lpstr>Buy In: Agreed Goals</vt:lpstr>
      <vt:lpstr>Buy In: Agreed Goals Visit the Site when planning!</vt:lpstr>
      <vt:lpstr>Talking out the specifics</vt:lpstr>
      <vt:lpstr>Hard Work</vt:lpstr>
      <vt:lpstr>Recognition</vt:lpstr>
      <vt:lpstr>Building towards a sustainable future</vt:lpstr>
    </vt:vector>
  </TitlesOfParts>
  <Company>APSC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response Aid  for Wildlife Response</dc:title>
  <dc:creator>184365</dc:creator>
  <cp:lastModifiedBy>181354</cp:lastModifiedBy>
  <cp:revision>345</cp:revision>
  <cp:lastPrinted>2015-10-19T21:25:07Z</cp:lastPrinted>
  <dcterms:created xsi:type="dcterms:W3CDTF">2013-09-06T18:34:32Z</dcterms:created>
  <dcterms:modified xsi:type="dcterms:W3CDTF">2016-10-31T16:00:16Z</dcterms:modified>
</cp:coreProperties>
</file>